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77">
          <p15:clr>
            <a:srgbClr val="9AA0A6"/>
          </p15:clr>
        </p15:guide>
        <p15:guide id="2" pos="3528">
          <p15:clr>
            <a:srgbClr val="9AA0A6"/>
          </p15:clr>
        </p15:guide>
        <p15:guide id="3" pos="5402">
          <p15:clr>
            <a:srgbClr val="9AA0A6"/>
          </p15:clr>
        </p15:guide>
        <p15:guide id="4" pos="2880">
          <p15:clr>
            <a:srgbClr val="9AA0A6"/>
          </p15:clr>
        </p15:guide>
        <p15:guide id="5" orient="horz" pos="68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77" orient="horz"/>
        <p:guide pos="3528"/>
        <p:guide pos="5402"/>
        <p:guide pos="2880"/>
        <p:guide pos="68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c0a087f8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c0a087f8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c0a087f8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c0a087f8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0c0a087f8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0c0a087f8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c0a087f8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c0a087f8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19bce241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19bce241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19bce241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19bce241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c0a087f8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c0a087f8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c0a087f8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c0a087f8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c0a087f8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c0a087f8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c0a087f8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c0a087f8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93eb0ff2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93eb0ff2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c0a087f8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c0a087f8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c0a087f8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c0a087f8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c0a087f8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c0a087f8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c0a087f8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c0a087f8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c0a087f8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c0a087f8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c0a087f8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c0a087f8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c0a087f8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c0a087f8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c0a087f8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c0a087f8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e80e2b2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e80e2b2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c0a087f8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c0a087f8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a8d9710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a8d9710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c0a087f8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c0a087f8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c0a087f8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c0a087f8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0c0a087f8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0c0a087f8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c0a087f8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c0a087f8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c0a087f8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c0a087f8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c0a087f8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c0a087f8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c0a087f8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c0a087f8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c0a087f8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c0a087f8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43d456d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43d456d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43d456d6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43d456d6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b="1" sz="2500">
                <a:latin typeface="Calibri"/>
                <a:ea typeface="Calibri"/>
                <a:cs typeface="Calibri"/>
                <a:sym typeface="Calibri"/>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8" name="Google Shape;18;p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4"/>
          <p:cNvSpPr txBox="1"/>
          <p:nvPr/>
        </p:nvSpPr>
        <p:spPr>
          <a:xfrm>
            <a:off x="311700" y="192725"/>
            <a:ext cx="43491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D4D4D4"/>
                </a:solidFill>
                <a:latin typeface="Calibri"/>
                <a:ea typeface="Calibri"/>
                <a:cs typeface="Calibri"/>
                <a:sym typeface="Calibri"/>
              </a:rPr>
              <a:t>Creative Coding with SVGs - changing svgs dynamically</a:t>
            </a:r>
            <a:endParaRPr b="1" sz="800">
              <a:solidFill>
                <a:srgbClr val="D4D4D4"/>
              </a:solidFill>
              <a:latin typeface="Calibri"/>
              <a:ea typeface="Calibri"/>
              <a:cs typeface="Calibri"/>
              <a:sym typeface="Calibri"/>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0" y="1620150"/>
            <a:ext cx="8520600" cy="190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latin typeface="Calibri"/>
                <a:ea typeface="Calibri"/>
                <a:cs typeface="Calibri"/>
                <a:sym typeface="Calibri"/>
              </a:rPr>
              <a:t>Changing SVGs Dynamically</a:t>
            </a:r>
            <a:endParaRPr b="1" sz="60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setAttribute</a:t>
            </a:r>
            <a:endParaRPr>
              <a:latin typeface="Calibri"/>
              <a:ea typeface="Calibri"/>
              <a:cs typeface="Calibri"/>
              <a:sym typeface="Calibri"/>
            </a:endParaRPr>
          </a:p>
        </p:txBody>
      </p:sp>
      <p:sp>
        <p:nvSpPr>
          <p:cNvPr id="124" name="Google Shape;124;p22"/>
          <p:cNvSpPr txBox="1"/>
          <p:nvPr/>
        </p:nvSpPr>
        <p:spPr>
          <a:xfrm>
            <a:off x="718975" y="1913600"/>
            <a:ext cx="6371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Interactive example:</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28_change_attributes.html</a:t>
            </a:r>
            <a:endParaRPr sz="1800">
              <a:solidFill>
                <a:schemeClr val="dk1"/>
              </a:solidFill>
            </a:endParaRPr>
          </a:p>
          <a:p>
            <a:pPr indent="0" lvl="0" marL="0" rtl="0" algn="l">
              <a:spcBef>
                <a:spcPts val="0"/>
              </a:spcBef>
              <a:spcAft>
                <a:spcPts val="0"/>
              </a:spcAft>
              <a:buNone/>
            </a:pPr>
            <a:r>
              <a:t/>
            </a:r>
            <a:endParaRPr>
              <a:solidFill>
                <a:schemeClr val="dk1"/>
              </a:solidFill>
            </a:endParaRPr>
          </a:p>
        </p:txBody>
      </p:sp>
      <p:sp>
        <p:nvSpPr>
          <p:cNvPr id="125" name="Google Shape;125;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svg</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width</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height</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"500"</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viewbox</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"0 0 500 500"</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circle</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id</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"my_circle"</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cx</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"250"</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cy</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"250"</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r</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"150"</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stroke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"black"</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stroke-opacity</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".2"</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stroke-width</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"3"</a:t>
            </a:r>
            <a:endParaRPr sz="900">
              <a:solidFill>
                <a:srgbClr val="CE9178"/>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b="1" lang="en" sz="900">
                <a:solidFill>
                  <a:srgbClr val="9CDCFE"/>
                </a:solidFill>
                <a:highlight>
                  <a:srgbClr val="1E1E1E"/>
                </a:highlight>
                <a:latin typeface="Courier New"/>
                <a:ea typeface="Courier New"/>
                <a:cs typeface="Courier New"/>
                <a:sym typeface="Courier New"/>
              </a:rPr>
              <a:t>fill</a:t>
            </a:r>
            <a:r>
              <a:rPr b="1" lang="en" sz="900">
                <a:solidFill>
                  <a:srgbClr val="D4D4D4"/>
                </a:solidFill>
                <a:highlight>
                  <a:srgbClr val="1E1E1E"/>
                </a:highlight>
                <a:latin typeface="Courier New"/>
                <a:ea typeface="Courier New"/>
                <a:cs typeface="Courier New"/>
                <a:sym typeface="Courier New"/>
              </a:rPr>
              <a:t>=</a:t>
            </a:r>
            <a:r>
              <a:rPr b="1" lang="en" sz="900">
                <a:solidFill>
                  <a:srgbClr val="CE9178"/>
                </a:solidFill>
                <a:highlight>
                  <a:srgbClr val="1E1E1E"/>
                </a:highlight>
                <a:latin typeface="Courier New"/>
                <a:ea typeface="Courier New"/>
                <a:cs typeface="Courier New"/>
                <a:sym typeface="Courier New"/>
              </a:rPr>
              <a:t>"purple"</a:t>
            </a:r>
            <a:r>
              <a:rPr lang="en" sz="900">
                <a:solidFill>
                  <a:srgbClr val="D4D4D4"/>
                </a:solidFill>
                <a:highlight>
                  <a:srgbClr val="1E1E1E"/>
                </a:highlight>
                <a:latin typeface="Courier New"/>
                <a:ea typeface="Courier New"/>
                <a:cs typeface="Courier New"/>
                <a:sym typeface="Courier New"/>
              </a:rPr>
              <a:t> </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svg</a:t>
            </a:r>
            <a:r>
              <a:rPr lang="en" sz="900">
                <a:solidFill>
                  <a:srgbClr val="808080"/>
                </a:solidFill>
                <a:highlight>
                  <a:srgbClr val="1E1E1E"/>
                </a:highlight>
                <a:latin typeface="Courier New"/>
                <a:ea typeface="Courier New"/>
                <a:cs typeface="Courier New"/>
                <a:sym typeface="Courier New"/>
              </a:rPr>
              <a:t>&gt;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script</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569CD6"/>
                </a:solidFill>
                <a:highlight>
                  <a:srgbClr val="1E1E1E"/>
                </a:highlight>
                <a:latin typeface="Courier New"/>
                <a:ea typeface="Courier New"/>
                <a:cs typeface="Courier New"/>
                <a:sym typeface="Courier New"/>
              </a:rPr>
              <a:t>let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my_circle</a:t>
            </a:r>
            <a:r>
              <a:rPr lang="en" sz="900">
                <a:solidFill>
                  <a:srgbClr val="D4D4D4"/>
                </a:solidFill>
                <a:highlight>
                  <a:srgbClr val="1E1E1E"/>
                </a:highlight>
                <a:latin typeface="Courier New"/>
                <a:ea typeface="Courier New"/>
                <a:cs typeface="Courier New"/>
                <a:sym typeface="Courier New"/>
              </a:rPr>
              <a:t> = </a:t>
            </a:r>
            <a:r>
              <a:rPr lang="en" sz="900">
                <a:solidFill>
                  <a:srgbClr val="9CDCFE"/>
                </a:solidFill>
                <a:highlight>
                  <a:srgbClr val="1E1E1E"/>
                </a:highlight>
                <a:latin typeface="Courier New"/>
                <a:ea typeface="Courier New"/>
                <a:cs typeface="Courier New"/>
                <a:sym typeface="Courier New"/>
              </a:rPr>
              <a:t>document</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getElementById</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"my_circle"</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b="1" lang="en" sz="900">
                <a:solidFill>
                  <a:srgbClr val="569CD6"/>
                </a:solidFill>
                <a:highlight>
                  <a:srgbClr val="1E1E1E"/>
                </a:highlight>
                <a:latin typeface="Courier New"/>
                <a:ea typeface="Courier New"/>
                <a:cs typeface="Courier New"/>
                <a:sym typeface="Courier New"/>
              </a:rPr>
              <a:t>let</a:t>
            </a:r>
            <a:r>
              <a:rPr b="1" lang="en" sz="900">
                <a:solidFill>
                  <a:srgbClr val="D4D4D4"/>
                </a:solidFill>
                <a:highlight>
                  <a:srgbClr val="1E1E1E"/>
                </a:highlight>
                <a:latin typeface="Courier New"/>
                <a:ea typeface="Courier New"/>
                <a:cs typeface="Courier New"/>
                <a:sym typeface="Courier New"/>
              </a:rPr>
              <a:t> </a:t>
            </a:r>
            <a:r>
              <a:rPr b="1" lang="en" sz="900">
                <a:solidFill>
                  <a:srgbClr val="9CDCFE"/>
                </a:solidFill>
                <a:highlight>
                  <a:srgbClr val="1E1E1E"/>
                </a:highlight>
                <a:latin typeface="Courier New"/>
                <a:ea typeface="Courier New"/>
                <a:cs typeface="Courier New"/>
                <a:sym typeface="Courier New"/>
              </a:rPr>
              <a:t>fill</a:t>
            </a:r>
            <a:r>
              <a:rPr b="1" lang="en" sz="900">
                <a:solidFill>
                  <a:srgbClr val="D4D4D4"/>
                </a:solidFill>
                <a:highlight>
                  <a:srgbClr val="1E1E1E"/>
                </a:highlight>
                <a:latin typeface="Courier New"/>
                <a:ea typeface="Courier New"/>
                <a:cs typeface="Courier New"/>
                <a:sym typeface="Courier New"/>
              </a:rPr>
              <a:t> = </a:t>
            </a:r>
            <a:r>
              <a:rPr b="1" lang="en" sz="900">
                <a:solidFill>
                  <a:srgbClr val="9CDCFE"/>
                </a:solidFill>
                <a:highlight>
                  <a:srgbClr val="1E1E1E"/>
                </a:highlight>
                <a:latin typeface="Courier New"/>
                <a:ea typeface="Courier New"/>
                <a:cs typeface="Courier New"/>
                <a:sym typeface="Courier New"/>
              </a:rPr>
              <a:t>my_circle</a:t>
            </a:r>
            <a:r>
              <a:rPr b="1" lang="en" sz="900">
                <a:solidFill>
                  <a:srgbClr val="D4D4D4"/>
                </a:solidFill>
                <a:highlight>
                  <a:srgbClr val="1E1E1E"/>
                </a:highlight>
                <a:latin typeface="Courier New"/>
                <a:ea typeface="Courier New"/>
                <a:cs typeface="Courier New"/>
                <a:sym typeface="Courier New"/>
              </a:rPr>
              <a:t>.</a:t>
            </a:r>
            <a:r>
              <a:rPr b="1" lang="en" sz="900">
                <a:solidFill>
                  <a:srgbClr val="DCDCAA"/>
                </a:solidFill>
                <a:highlight>
                  <a:srgbClr val="1E1E1E"/>
                </a:highlight>
                <a:latin typeface="Courier New"/>
                <a:ea typeface="Courier New"/>
                <a:cs typeface="Courier New"/>
                <a:sym typeface="Courier New"/>
              </a:rPr>
              <a:t>getAttribute</a:t>
            </a:r>
            <a:r>
              <a:rPr b="1" lang="en" sz="900">
                <a:solidFill>
                  <a:srgbClr val="D4D4D4"/>
                </a:solidFill>
                <a:highlight>
                  <a:srgbClr val="1E1E1E"/>
                </a:highlight>
                <a:latin typeface="Courier New"/>
                <a:ea typeface="Courier New"/>
                <a:cs typeface="Courier New"/>
                <a:sym typeface="Courier New"/>
              </a:rPr>
              <a:t>(</a:t>
            </a:r>
            <a:r>
              <a:rPr b="1" lang="en" sz="900">
                <a:solidFill>
                  <a:srgbClr val="CE9178"/>
                </a:solidFill>
                <a:highlight>
                  <a:srgbClr val="1E1E1E"/>
                </a:highlight>
                <a:latin typeface="Courier New"/>
                <a:ea typeface="Courier New"/>
                <a:cs typeface="Courier New"/>
                <a:sym typeface="Courier New"/>
              </a:rPr>
              <a:t>"fill"</a:t>
            </a:r>
            <a:r>
              <a:rPr b="1" lang="en" sz="900">
                <a:solidFill>
                  <a:srgbClr val="D4D4D4"/>
                </a:solidFill>
                <a:highlight>
                  <a:srgbClr val="1E1E1E"/>
                </a:highlight>
                <a:latin typeface="Courier New"/>
                <a:ea typeface="Courier New"/>
                <a:cs typeface="Courier New"/>
                <a:sym typeface="Courier New"/>
              </a:rPr>
              <a:t>); </a:t>
            </a:r>
            <a:r>
              <a:rPr b="1" lang="en" sz="900">
                <a:solidFill>
                  <a:srgbClr val="6A9955"/>
                </a:solidFill>
                <a:highlight>
                  <a:srgbClr val="1E1E1E"/>
                </a:highlight>
                <a:latin typeface="Courier New"/>
                <a:ea typeface="Courier New"/>
                <a:cs typeface="Courier New"/>
                <a:sym typeface="Courier New"/>
              </a:rPr>
              <a:t>// purple</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script</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What if you wanted to retrieve the value of an element attribute? You would use the </a:t>
            </a:r>
            <a:r>
              <a:rPr b="1" lang="en" sz="1400">
                <a:solidFill>
                  <a:schemeClr val="dk1"/>
                </a:solidFill>
                <a:latin typeface="Calibri"/>
                <a:ea typeface="Calibri"/>
                <a:cs typeface="Calibri"/>
                <a:sym typeface="Calibri"/>
              </a:rPr>
              <a:t>getAttribute</a:t>
            </a:r>
            <a:r>
              <a:rPr lang="en" sz="1400">
                <a:solidFill>
                  <a:schemeClr val="dk1"/>
                </a:solidFill>
                <a:latin typeface="Calibri"/>
                <a:ea typeface="Calibri"/>
                <a:cs typeface="Calibri"/>
                <a:sym typeface="Calibri"/>
              </a:rPr>
              <a:t> method.</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element.getAttribute("&lt;</a:t>
            </a:r>
            <a:r>
              <a:rPr b="1" lang="en" sz="1400">
                <a:solidFill>
                  <a:schemeClr val="dk1"/>
                </a:solidFill>
                <a:latin typeface="Calibri"/>
                <a:ea typeface="Calibri"/>
                <a:cs typeface="Calibri"/>
                <a:sym typeface="Calibri"/>
              </a:rPr>
              <a:t>name&gt;"</a:t>
            </a:r>
            <a:r>
              <a:rPr lang="en"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100">
              <a:solidFill>
                <a:srgbClr val="0000FF"/>
              </a:solidFill>
              <a:highlight>
                <a:srgbClr val="FFFFFF"/>
              </a:highlight>
              <a:latin typeface="Consolas"/>
              <a:ea typeface="Consolas"/>
              <a:cs typeface="Consolas"/>
              <a:sym typeface="Consolas"/>
            </a:endParaRPr>
          </a:p>
        </p:txBody>
      </p:sp>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getAttribute</a:t>
            </a:r>
            <a:endParaRPr>
              <a:latin typeface="Calibri"/>
              <a:ea typeface="Calibri"/>
              <a:cs typeface="Calibri"/>
              <a:sym typeface="Calibri"/>
            </a:endParaRPr>
          </a:p>
        </p:txBody>
      </p:sp>
      <p:pic>
        <p:nvPicPr>
          <p:cNvPr id="133" name="Google Shape;133;p23"/>
          <p:cNvPicPr preferRelativeResize="0"/>
          <p:nvPr/>
        </p:nvPicPr>
        <p:blipFill rotWithShape="1">
          <a:blip r:embed="rId3">
            <a:alphaModFix/>
          </a:blip>
          <a:srcRect b="0" l="0" r="0" t="0"/>
          <a:stretch/>
        </p:blipFill>
        <p:spPr>
          <a:xfrm>
            <a:off x="5601323" y="1086012"/>
            <a:ext cx="2974450" cy="2971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The getAttribute method is particularly useful when animating elements, as we’ll see later in the course</a:t>
            </a:r>
            <a:endParaRPr sz="1400">
              <a:solidFill>
                <a:schemeClr val="dk1"/>
              </a:solidFill>
              <a:latin typeface="Calibri"/>
              <a:ea typeface="Calibri"/>
              <a:cs typeface="Calibri"/>
              <a:sym typeface="Calibri"/>
            </a:endParaRPr>
          </a:p>
        </p:txBody>
      </p:sp>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getAttribute</a:t>
            </a:r>
            <a:endParaRPr>
              <a:latin typeface="Calibri"/>
              <a:ea typeface="Calibri"/>
              <a:cs typeface="Calibri"/>
              <a:sym typeface="Calibri"/>
            </a:endParaRPr>
          </a:p>
        </p:txBody>
      </p:sp>
      <p:pic>
        <p:nvPicPr>
          <p:cNvPr id="141" name="Google Shape;141;p24"/>
          <p:cNvPicPr preferRelativeResize="0"/>
          <p:nvPr/>
        </p:nvPicPr>
        <p:blipFill rotWithShape="1">
          <a:blip r:embed="rId3">
            <a:alphaModFix/>
          </a:blip>
          <a:srcRect b="0" l="0" r="0" t="0"/>
          <a:stretch/>
        </p:blipFill>
        <p:spPr>
          <a:xfrm>
            <a:off x="5601323" y="1086012"/>
            <a:ext cx="2974450" cy="2971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const</a:t>
            </a: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namespace</a:t>
            </a:r>
            <a:r>
              <a:rPr lang="en" sz="900">
                <a:solidFill>
                  <a:srgbClr val="D4D4D4"/>
                </a:solidFill>
                <a:latin typeface="Courier New"/>
                <a:ea typeface="Courier New"/>
                <a:cs typeface="Courier New"/>
                <a:sym typeface="Courier New"/>
              </a:rPr>
              <a:t> = </a:t>
            </a:r>
            <a:r>
              <a:rPr lang="en" sz="900">
                <a:solidFill>
                  <a:srgbClr val="CE9178"/>
                </a:solidFill>
                <a:latin typeface="Courier New"/>
                <a:ea typeface="Courier New"/>
                <a:cs typeface="Courier New"/>
                <a:sym typeface="Courier New"/>
              </a:rPr>
              <a:t>"http://www.w3.org/2000/svg"</a:t>
            </a:r>
            <a:endParaRPr sz="900">
              <a:solidFill>
                <a:srgbClr val="CE9178"/>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let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createElementNS</a:t>
            </a:r>
            <a:r>
              <a:rPr lang="en" sz="900">
                <a:solidFill>
                  <a:srgbClr val="D4D4D4"/>
                </a:solidFill>
                <a:latin typeface="Courier New"/>
                <a:ea typeface="Courier New"/>
                <a:cs typeface="Courier New"/>
                <a:sym typeface="Courier New"/>
              </a:rPr>
              <a:t>(</a:t>
            </a:r>
            <a:r>
              <a:rPr lang="en" sz="900">
                <a:solidFill>
                  <a:srgbClr val="4FC1FF"/>
                </a:solidFill>
                <a:latin typeface="Courier New"/>
                <a:ea typeface="Courier New"/>
                <a:cs typeface="Courier New"/>
                <a:sym typeface="Courier New"/>
              </a:rPr>
              <a:t>namespace</a:t>
            </a:r>
            <a:r>
              <a:rPr lang="en" sz="900">
                <a:solidFill>
                  <a:srgbClr val="D4D4D4"/>
                </a:solidFill>
                <a:latin typeface="Courier New"/>
                <a:ea typeface="Courier New"/>
                <a:cs typeface="Courier New"/>
                <a:sym typeface="Courier New"/>
              </a:rPr>
              <a:t>, </a:t>
            </a:r>
            <a:r>
              <a:rPr lang="en" sz="900">
                <a:solidFill>
                  <a:srgbClr val="CE9178"/>
                </a:solidFill>
                <a:latin typeface="Courier New"/>
                <a:ea typeface="Courier New"/>
                <a:cs typeface="Courier New"/>
                <a:sym typeface="Courier New"/>
              </a:rPr>
              <a:t>"circle"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You can create an svg element using the </a:t>
            </a:r>
            <a:r>
              <a:rPr b="1" lang="en" sz="1400">
                <a:solidFill>
                  <a:schemeClr val="dk1"/>
                </a:solidFill>
                <a:latin typeface="Calibri"/>
                <a:ea typeface="Calibri"/>
                <a:cs typeface="Calibri"/>
                <a:sym typeface="Calibri"/>
              </a:rPr>
              <a:t>createElementNS</a:t>
            </a:r>
            <a:r>
              <a:rPr lang="en" sz="1400">
                <a:solidFill>
                  <a:schemeClr val="dk1"/>
                </a:solidFill>
                <a:latin typeface="Calibri"/>
                <a:ea typeface="Calibri"/>
                <a:cs typeface="Calibri"/>
                <a:sym typeface="Calibri"/>
              </a:rPr>
              <a:t> method.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b="1" lang="en" sz="1400">
                <a:solidFill>
                  <a:schemeClr val="dk1"/>
                </a:solidFill>
                <a:latin typeface="Calibri"/>
                <a:ea typeface="Calibri"/>
                <a:cs typeface="Calibri"/>
                <a:sym typeface="Calibri"/>
              </a:rPr>
              <a:t>document.createElementNS(&lt;namespace&gt;, &lt;element name&gt;)</a:t>
            </a:r>
            <a:endParaRPr sz="1100">
              <a:solidFill>
                <a:srgbClr val="0000FF"/>
              </a:solidFill>
              <a:highlight>
                <a:srgbClr val="FFFFFF"/>
              </a:highlight>
              <a:latin typeface="Consolas"/>
              <a:ea typeface="Consolas"/>
              <a:cs typeface="Consolas"/>
              <a:sym typeface="Consolas"/>
            </a:endParaRPr>
          </a:p>
        </p:txBody>
      </p:sp>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Calibri"/>
                <a:ea typeface="Calibri"/>
                <a:cs typeface="Calibri"/>
                <a:sym typeface="Calibri"/>
              </a:rPr>
              <a:t>createElementNS</a:t>
            </a:r>
            <a:endParaRPr sz="25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const</a:t>
            </a: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namespace</a:t>
            </a:r>
            <a:r>
              <a:rPr lang="en" sz="900">
                <a:solidFill>
                  <a:srgbClr val="D4D4D4"/>
                </a:solidFill>
                <a:latin typeface="Courier New"/>
                <a:ea typeface="Courier New"/>
                <a:cs typeface="Courier New"/>
                <a:sym typeface="Courier New"/>
              </a:rPr>
              <a:t> = </a:t>
            </a:r>
            <a:r>
              <a:rPr lang="en" sz="900">
                <a:solidFill>
                  <a:srgbClr val="CE9178"/>
                </a:solidFill>
                <a:latin typeface="Courier New"/>
                <a:ea typeface="Courier New"/>
                <a:cs typeface="Courier New"/>
                <a:sym typeface="Courier New"/>
              </a:rPr>
              <a:t>"http://www.w3.org/2000/svg"</a:t>
            </a:r>
            <a:endParaRPr sz="900">
              <a:solidFill>
                <a:srgbClr val="CE9178"/>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let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createElementNS</a:t>
            </a:r>
            <a:r>
              <a:rPr lang="en" sz="900">
                <a:solidFill>
                  <a:srgbClr val="D4D4D4"/>
                </a:solidFill>
                <a:latin typeface="Courier New"/>
                <a:ea typeface="Courier New"/>
                <a:cs typeface="Courier New"/>
                <a:sym typeface="Courier New"/>
              </a:rPr>
              <a:t>(</a:t>
            </a:r>
            <a:r>
              <a:rPr lang="en" sz="900">
                <a:solidFill>
                  <a:srgbClr val="4FC1FF"/>
                </a:solidFill>
                <a:latin typeface="Courier New"/>
                <a:ea typeface="Courier New"/>
                <a:cs typeface="Courier New"/>
                <a:sym typeface="Courier New"/>
              </a:rPr>
              <a:t>namespace</a:t>
            </a:r>
            <a:r>
              <a:rPr lang="en" sz="900">
                <a:solidFill>
                  <a:srgbClr val="D4D4D4"/>
                </a:solidFill>
                <a:latin typeface="Courier New"/>
                <a:ea typeface="Courier New"/>
                <a:cs typeface="Courier New"/>
                <a:sym typeface="Courier New"/>
              </a:rPr>
              <a:t>, </a:t>
            </a:r>
            <a:r>
              <a:rPr lang="en" sz="900">
                <a:solidFill>
                  <a:srgbClr val="CE9178"/>
                </a:solidFill>
                <a:latin typeface="Courier New"/>
                <a:ea typeface="Courier New"/>
                <a:cs typeface="Courier New"/>
                <a:sym typeface="Courier New"/>
              </a:rPr>
              <a:t>"circle"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'cx'</a:t>
            </a:r>
            <a:r>
              <a:rPr lang="en" sz="900">
                <a:solidFill>
                  <a:srgbClr val="D4D4D4"/>
                </a:solidFill>
                <a:latin typeface="Courier New"/>
                <a:ea typeface="Courier New"/>
                <a:cs typeface="Courier New"/>
                <a:sym typeface="Courier New"/>
              </a:rPr>
              <a:t>, </a:t>
            </a:r>
            <a:r>
              <a:rPr lang="en" sz="900">
                <a:solidFill>
                  <a:srgbClr val="B5CEA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'cy'</a:t>
            </a:r>
            <a:r>
              <a:rPr lang="en" sz="900">
                <a:solidFill>
                  <a:srgbClr val="D4D4D4"/>
                </a:solidFill>
                <a:latin typeface="Courier New"/>
                <a:ea typeface="Courier New"/>
                <a:cs typeface="Courier New"/>
                <a:sym typeface="Courier New"/>
              </a:rPr>
              <a:t>, </a:t>
            </a:r>
            <a:r>
              <a:rPr lang="en" sz="900">
                <a:solidFill>
                  <a:srgbClr val="B5CEA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'r'</a:t>
            </a:r>
            <a:r>
              <a:rPr lang="en" sz="900">
                <a:solidFill>
                  <a:srgbClr val="D4D4D4"/>
                </a:solidFill>
                <a:latin typeface="Courier New"/>
                <a:ea typeface="Courier New"/>
                <a:cs typeface="Courier New"/>
                <a:sym typeface="Courier New"/>
              </a:rPr>
              <a:t>, </a:t>
            </a:r>
            <a:r>
              <a:rPr lang="en" sz="900">
                <a:solidFill>
                  <a:srgbClr val="B5CEA8"/>
                </a:solidFill>
                <a:latin typeface="Courier New"/>
                <a:ea typeface="Courier New"/>
                <a:cs typeface="Courier New"/>
                <a:sym typeface="Courier New"/>
              </a:rPr>
              <a:t>150</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'fill'</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purple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'stroke'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none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rPr lang="en" sz="1400">
                <a:solidFill>
                  <a:schemeClr val="dk1"/>
                </a:solidFill>
                <a:latin typeface="Calibri"/>
                <a:ea typeface="Calibri"/>
                <a:cs typeface="Calibri"/>
                <a:sym typeface="Calibri"/>
              </a:rPr>
              <a:t>After creating the element,</a:t>
            </a:r>
            <a:r>
              <a:rPr lang="en" sz="1400">
                <a:solidFill>
                  <a:schemeClr val="dk1"/>
                </a:solidFill>
                <a:latin typeface="Calibri"/>
                <a:ea typeface="Calibri"/>
                <a:cs typeface="Calibri"/>
                <a:sym typeface="Calibri"/>
              </a:rPr>
              <a:t> add all the attributes with the </a:t>
            </a:r>
            <a:r>
              <a:rPr b="1" lang="en" sz="1400">
                <a:solidFill>
                  <a:schemeClr val="dk1"/>
                </a:solidFill>
                <a:latin typeface="Calibri"/>
                <a:ea typeface="Calibri"/>
                <a:cs typeface="Calibri"/>
                <a:sym typeface="Calibri"/>
              </a:rPr>
              <a:t>setAttribute</a:t>
            </a:r>
            <a:r>
              <a:rPr lang="en" sz="1400">
                <a:solidFill>
                  <a:schemeClr val="dk1"/>
                </a:solidFill>
                <a:latin typeface="Calibri"/>
                <a:ea typeface="Calibri"/>
                <a:cs typeface="Calibri"/>
                <a:sym typeface="Calibri"/>
              </a:rPr>
              <a:t> method</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Calibri"/>
                <a:ea typeface="Calibri"/>
                <a:cs typeface="Calibri"/>
                <a:sym typeface="Calibri"/>
              </a:rPr>
              <a:t>createElementNS</a:t>
            </a:r>
            <a:endParaRPr sz="25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const</a:t>
            </a: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namespace</a:t>
            </a:r>
            <a:r>
              <a:rPr lang="en" sz="900">
                <a:solidFill>
                  <a:srgbClr val="D4D4D4"/>
                </a:solidFill>
                <a:latin typeface="Courier New"/>
                <a:ea typeface="Courier New"/>
                <a:cs typeface="Courier New"/>
                <a:sym typeface="Courier New"/>
              </a:rPr>
              <a:t> = </a:t>
            </a:r>
            <a:r>
              <a:rPr lang="en" sz="900">
                <a:solidFill>
                  <a:srgbClr val="CE9178"/>
                </a:solidFill>
                <a:latin typeface="Courier New"/>
                <a:ea typeface="Courier New"/>
                <a:cs typeface="Courier New"/>
                <a:sym typeface="Courier New"/>
              </a:rPr>
              <a:t>"http://www.w3.org/2000/svg"</a:t>
            </a:r>
            <a:endParaRPr sz="900">
              <a:solidFill>
                <a:srgbClr val="CE9178"/>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let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createElementNS</a:t>
            </a:r>
            <a:r>
              <a:rPr lang="en" sz="900">
                <a:solidFill>
                  <a:srgbClr val="D4D4D4"/>
                </a:solidFill>
                <a:latin typeface="Courier New"/>
                <a:ea typeface="Courier New"/>
                <a:cs typeface="Courier New"/>
                <a:sym typeface="Courier New"/>
              </a:rPr>
              <a:t>(</a:t>
            </a:r>
            <a:r>
              <a:rPr lang="en" sz="900">
                <a:solidFill>
                  <a:srgbClr val="4FC1FF"/>
                </a:solidFill>
                <a:latin typeface="Courier New"/>
                <a:ea typeface="Courier New"/>
                <a:cs typeface="Courier New"/>
                <a:sym typeface="Courier New"/>
              </a:rPr>
              <a:t>namespace</a:t>
            </a:r>
            <a:r>
              <a:rPr lang="en" sz="900">
                <a:solidFill>
                  <a:srgbClr val="D4D4D4"/>
                </a:solidFill>
                <a:latin typeface="Courier New"/>
                <a:ea typeface="Courier New"/>
                <a:cs typeface="Courier New"/>
                <a:sym typeface="Courier New"/>
              </a:rPr>
              <a:t>, </a:t>
            </a:r>
            <a:r>
              <a:rPr lang="en" sz="900">
                <a:solidFill>
                  <a:srgbClr val="CE9178"/>
                </a:solidFill>
                <a:latin typeface="Courier New"/>
                <a:ea typeface="Courier New"/>
                <a:cs typeface="Courier New"/>
                <a:sym typeface="Courier New"/>
              </a:rPr>
              <a:t>"circle"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'cx'</a:t>
            </a:r>
            <a:r>
              <a:rPr lang="en" sz="900">
                <a:solidFill>
                  <a:srgbClr val="D4D4D4"/>
                </a:solidFill>
                <a:latin typeface="Courier New"/>
                <a:ea typeface="Courier New"/>
                <a:cs typeface="Courier New"/>
                <a:sym typeface="Courier New"/>
              </a:rPr>
              <a:t>, </a:t>
            </a:r>
            <a:r>
              <a:rPr lang="en" sz="900">
                <a:solidFill>
                  <a:srgbClr val="B5CEA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'cy'</a:t>
            </a:r>
            <a:r>
              <a:rPr lang="en" sz="900">
                <a:solidFill>
                  <a:srgbClr val="D4D4D4"/>
                </a:solidFill>
                <a:latin typeface="Courier New"/>
                <a:ea typeface="Courier New"/>
                <a:cs typeface="Courier New"/>
                <a:sym typeface="Courier New"/>
              </a:rPr>
              <a:t>, </a:t>
            </a:r>
            <a:r>
              <a:rPr lang="en" sz="900">
                <a:solidFill>
                  <a:srgbClr val="B5CEA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'r'</a:t>
            </a:r>
            <a:r>
              <a:rPr lang="en" sz="900">
                <a:solidFill>
                  <a:srgbClr val="D4D4D4"/>
                </a:solidFill>
                <a:latin typeface="Courier New"/>
                <a:ea typeface="Courier New"/>
                <a:cs typeface="Courier New"/>
                <a:sym typeface="Courier New"/>
              </a:rPr>
              <a:t>, </a:t>
            </a:r>
            <a:r>
              <a:rPr lang="en" sz="900">
                <a:solidFill>
                  <a:srgbClr val="B5CEA8"/>
                </a:solidFill>
                <a:latin typeface="Courier New"/>
                <a:ea typeface="Courier New"/>
                <a:cs typeface="Courier New"/>
                <a:sym typeface="Courier New"/>
              </a:rPr>
              <a:t>150</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'fill'</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purple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'stroke'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none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const</a:t>
            </a: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my_svg</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querySelector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"svg"</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my_svg</a:t>
            </a:r>
            <a:r>
              <a:rPr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appendChild</a:t>
            </a:r>
            <a:r>
              <a:rPr lang="en" sz="900">
                <a:solidFill>
                  <a:srgbClr val="D4D4D4"/>
                </a:solidFill>
                <a:latin typeface="Courier New"/>
                <a:ea typeface="Courier New"/>
                <a:cs typeface="Courier New"/>
                <a:sym typeface="Courier New"/>
              </a:rPr>
              <a:t>(</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rPr lang="en" sz="1400">
                <a:solidFill>
                  <a:schemeClr val="dk1"/>
                </a:solidFill>
                <a:latin typeface="Calibri"/>
                <a:ea typeface="Calibri"/>
                <a:cs typeface="Calibri"/>
                <a:sym typeface="Calibri"/>
              </a:rPr>
              <a:t>F</a:t>
            </a:r>
            <a:r>
              <a:rPr lang="en" sz="1400">
                <a:solidFill>
                  <a:schemeClr val="dk1"/>
                </a:solidFill>
                <a:latin typeface="Calibri"/>
                <a:ea typeface="Calibri"/>
                <a:cs typeface="Calibri"/>
                <a:sym typeface="Calibri"/>
              </a:rPr>
              <a:t>inally, add the element to the svg:</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Calibri"/>
                <a:ea typeface="Calibri"/>
                <a:cs typeface="Calibri"/>
                <a:sym typeface="Calibri"/>
              </a:rPr>
              <a:t>createElementNS</a:t>
            </a:r>
            <a:endParaRPr sz="2500">
              <a:latin typeface="Calibri"/>
              <a:ea typeface="Calibri"/>
              <a:cs typeface="Calibri"/>
              <a:sym typeface="Calibri"/>
            </a:endParaRPr>
          </a:p>
        </p:txBody>
      </p:sp>
      <p:pic>
        <p:nvPicPr>
          <p:cNvPr id="163" name="Google Shape;163;p27"/>
          <p:cNvPicPr preferRelativeResize="0"/>
          <p:nvPr/>
        </p:nvPicPr>
        <p:blipFill rotWithShape="1">
          <a:blip r:embed="rId3">
            <a:alphaModFix/>
          </a:blip>
          <a:srcRect b="0" l="0" r="0" t="0"/>
          <a:stretch/>
        </p:blipFill>
        <p:spPr>
          <a:xfrm>
            <a:off x="5601323" y="1086012"/>
            <a:ext cx="2974450" cy="2971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You may be familiar with the similarly named </a:t>
            </a:r>
            <a:r>
              <a:rPr b="1" lang="en" sz="1400">
                <a:solidFill>
                  <a:schemeClr val="dk1"/>
                </a:solidFill>
                <a:latin typeface="Calibri"/>
                <a:ea typeface="Calibri"/>
                <a:cs typeface="Calibri"/>
                <a:sym typeface="Calibri"/>
              </a:rPr>
              <a:t>createElement</a:t>
            </a:r>
            <a:r>
              <a:rPr lang="en" sz="1400">
                <a:solidFill>
                  <a:schemeClr val="dk1"/>
                </a:solidFill>
                <a:latin typeface="Calibri"/>
                <a:ea typeface="Calibri"/>
                <a:cs typeface="Calibri"/>
                <a:sym typeface="Calibri"/>
              </a:rPr>
              <a:t> method, used to create HTML elements. Why can’t we just use that? Because the SVG “namespace” isn’t the same as the HTML namespace. If you try to create an svg “circle” element with </a:t>
            </a:r>
            <a:r>
              <a:rPr b="1" lang="en" sz="1400">
                <a:solidFill>
                  <a:schemeClr val="dk1"/>
                </a:solidFill>
                <a:latin typeface="Calibri"/>
                <a:ea typeface="Calibri"/>
                <a:cs typeface="Calibri"/>
                <a:sym typeface="Calibri"/>
              </a:rPr>
              <a:t>createElement</a:t>
            </a:r>
            <a:r>
              <a:rPr lang="en" sz="1400">
                <a:solidFill>
                  <a:schemeClr val="dk1"/>
                </a:solidFill>
                <a:latin typeface="Calibri"/>
                <a:ea typeface="Calibri"/>
                <a:cs typeface="Calibri"/>
                <a:sym typeface="Calibri"/>
              </a:rPr>
              <a:t>, the browser won’t know what to do with it because it thinks it’s just an unknown html element. By passing the SVG namespace, you’re telling the browser that you want to create an SVG element, and NOT an HTML element. </a:t>
            </a:r>
            <a:endParaRPr sz="1400">
              <a:solidFill>
                <a:schemeClr val="dk1"/>
              </a:solidFill>
              <a:latin typeface="Calibri"/>
              <a:ea typeface="Calibri"/>
              <a:cs typeface="Calibri"/>
              <a:sym typeface="Calibri"/>
            </a:endParaRPr>
          </a:p>
        </p:txBody>
      </p:sp>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createElementNS</a:t>
            </a:r>
            <a:endParaRPr sz="2500"/>
          </a:p>
        </p:txBody>
      </p:sp>
      <p:pic>
        <p:nvPicPr>
          <p:cNvPr id="171" name="Google Shape;171;p28"/>
          <p:cNvPicPr preferRelativeResize="0"/>
          <p:nvPr/>
        </p:nvPicPr>
        <p:blipFill rotWithShape="1">
          <a:blip r:embed="rId3">
            <a:alphaModFix/>
          </a:blip>
          <a:srcRect b="0" l="0" r="0" t="0"/>
          <a:stretch/>
        </p:blipFill>
        <p:spPr>
          <a:xfrm>
            <a:off x="5601323" y="1086012"/>
            <a:ext cx="2974450" cy="29714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Creating simple shapes and paths is easy enough, but what if you want to </a:t>
            </a:r>
            <a:r>
              <a:rPr lang="en" sz="1400">
                <a:solidFill>
                  <a:schemeClr val="dk1"/>
                </a:solidFill>
                <a:latin typeface="Calibri"/>
                <a:ea typeface="Calibri"/>
                <a:cs typeface="Calibri"/>
                <a:sym typeface="Calibri"/>
              </a:rPr>
              <a:t>create something a bit more complex?  One way to do so is to replicate objects defined in the defs section.</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For example suppose you created a leaf graphic in Figma, and you wanted to create multiple copies of it.</a:t>
            </a:r>
            <a:endParaRPr sz="1400">
              <a:solidFill>
                <a:schemeClr val="dk1"/>
              </a:solidFill>
              <a:latin typeface="Calibri"/>
              <a:ea typeface="Calibri"/>
              <a:cs typeface="Calibri"/>
              <a:sym typeface="Calibri"/>
            </a:endParaRPr>
          </a:p>
        </p:txBody>
      </p:sp>
      <p:sp>
        <p:nvSpPr>
          <p:cNvPr id="177" name="Google Shape;17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Calibri"/>
                <a:ea typeface="Calibri"/>
                <a:cs typeface="Calibri"/>
                <a:sym typeface="Calibri"/>
              </a:rPr>
              <a:t>generating elements</a:t>
            </a:r>
            <a:endParaRPr sz="2500">
              <a:latin typeface="Calibri"/>
              <a:ea typeface="Calibri"/>
              <a:cs typeface="Calibri"/>
              <a:sym typeface="Calibri"/>
            </a:endParaRPr>
          </a:p>
        </p:txBody>
      </p:sp>
      <p:pic>
        <p:nvPicPr>
          <p:cNvPr id="178" name="Google Shape;178;p29"/>
          <p:cNvPicPr preferRelativeResize="0"/>
          <p:nvPr/>
        </p:nvPicPr>
        <p:blipFill>
          <a:blip r:embed="rId3">
            <a:alphaModFix/>
          </a:blip>
          <a:stretch>
            <a:fillRect/>
          </a:stretch>
        </p:blipFill>
        <p:spPr>
          <a:xfrm>
            <a:off x="6586700" y="1776025"/>
            <a:ext cx="952500" cy="1238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width</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"100"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height</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"130"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viewBox</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"0 0 100 130"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fill</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"none"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xmlns</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"http://www.w3.org/2000/svg"</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b="1" lang="en" sz="900">
                <a:solidFill>
                  <a:srgbClr val="808080"/>
                </a:solidFill>
                <a:latin typeface="Courier New"/>
                <a:ea typeface="Courier New"/>
                <a:cs typeface="Courier New"/>
                <a:sym typeface="Courier New"/>
              </a:rPr>
              <a:t>&lt;</a:t>
            </a:r>
            <a:r>
              <a:rPr b="1" lang="en" sz="900">
                <a:solidFill>
                  <a:srgbClr val="569CD6"/>
                </a:solidFill>
                <a:latin typeface="Courier New"/>
                <a:ea typeface="Courier New"/>
                <a:cs typeface="Courier New"/>
                <a:sym typeface="Courier New"/>
              </a:rPr>
              <a:t>g</a:t>
            </a: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id</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"leaf"</a:t>
            </a:r>
            <a:r>
              <a:rPr b="1" lang="en" sz="900">
                <a:solidFill>
                  <a:srgbClr val="808080"/>
                </a:solidFill>
                <a:latin typeface="Courier New"/>
                <a:ea typeface="Courier New"/>
                <a:cs typeface="Courier New"/>
                <a:sym typeface="Courier New"/>
              </a:rPr>
              <a:t>&gt;</a:t>
            </a:r>
            <a:endParaRPr b="1"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latin typeface="Courier New"/>
                <a:ea typeface="Courier New"/>
                <a:cs typeface="Courier New"/>
                <a:sym typeface="Courier New"/>
              </a:rPr>
              <a:t>       </a:t>
            </a:r>
            <a:r>
              <a:rPr b="1" lang="en" sz="900">
                <a:solidFill>
                  <a:srgbClr val="808080"/>
                </a:solidFill>
                <a:latin typeface="Courier New"/>
                <a:ea typeface="Courier New"/>
                <a:cs typeface="Courier New"/>
                <a:sym typeface="Courier New"/>
              </a:rPr>
              <a:t>&lt;</a:t>
            </a:r>
            <a:r>
              <a:rPr b="1" lang="en" sz="900">
                <a:solidFill>
                  <a:srgbClr val="569CD6"/>
                </a:solidFill>
                <a:latin typeface="Courier New"/>
                <a:ea typeface="Courier New"/>
                <a:cs typeface="Courier New"/>
                <a:sym typeface="Courier New"/>
              </a:rPr>
              <a:t>path</a:t>
            </a: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id</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"surface"</a:t>
            </a:r>
            <a:endParaRPr b="1" sz="900">
              <a:solidFill>
                <a:srgbClr val="CE9178"/>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d</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"M51.4655 0C63.6939 34.1153 106.134 64.906 99.2498 105.295C93.1444 141.114 23.6633 135.225 5.41848 105.295C-12.8264 75.3643 18.1546 42.0639 51.4655 0Z"</a:t>
            </a:r>
            <a:endParaRPr b="1" sz="900">
              <a:solidFill>
                <a:srgbClr val="CE9178"/>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fill</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"#8CE16F"</a:t>
            </a:r>
            <a:r>
              <a:rPr b="1" lang="en" sz="900">
                <a:solidFill>
                  <a:srgbClr val="D4D4D4"/>
                </a:solidFill>
                <a:latin typeface="Courier New"/>
                <a:ea typeface="Courier New"/>
                <a:cs typeface="Courier New"/>
                <a:sym typeface="Courier New"/>
              </a:rPr>
              <a:t> </a:t>
            </a:r>
            <a:r>
              <a:rPr b="1" lang="en" sz="900">
                <a:solidFill>
                  <a:srgbClr val="808080"/>
                </a:solidFill>
                <a:latin typeface="Courier New"/>
                <a:ea typeface="Courier New"/>
                <a:cs typeface="Courier New"/>
                <a:sym typeface="Courier New"/>
              </a:rPr>
              <a:t>/&gt;</a:t>
            </a:r>
            <a:endParaRPr b="1"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latin typeface="Courier New"/>
                <a:ea typeface="Courier New"/>
                <a:cs typeface="Courier New"/>
                <a:sym typeface="Courier New"/>
              </a:rPr>
              <a:t>       </a:t>
            </a:r>
            <a:r>
              <a:rPr b="1" lang="en" sz="900">
                <a:solidFill>
                  <a:srgbClr val="6A9955"/>
                </a:solidFill>
                <a:latin typeface="Courier New"/>
                <a:ea typeface="Courier New"/>
                <a:cs typeface="Courier New"/>
                <a:sym typeface="Courier New"/>
              </a:rPr>
              <a:t>&lt;!-- more stuff here --&gt;</a:t>
            </a:r>
            <a:endParaRPr b="1" sz="900">
              <a:solidFill>
                <a:srgbClr val="6A9955"/>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latin typeface="Courier New"/>
                <a:ea typeface="Courier New"/>
                <a:cs typeface="Courier New"/>
                <a:sym typeface="Courier New"/>
              </a:rPr>
              <a:t>   </a:t>
            </a:r>
            <a:r>
              <a:rPr b="1" lang="en" sz="900">
                <a:solidFill>
                  <a:srgbClr val="808080"/>
                </a:solidFill>
                <a:latin typeface="Courier New"/>
                <a:ea typeface="Courier New"/>
                <a:cs typeface="Courier New"/>
                <a:sym typeface="Courier New"/>
              </a:rPr>
              <a:t>&lt;/</a:t>
            </a:r>
            <a:r>
              <a:rPr b="1" lang="en" sz="900">
                <a:solidFill>
                  <a:srgbClr val="569CD6"/>
                </a:solidFill>
                <a:latin typeface="Courier New"/>
                <a:ea typeface="Courier New"/>
                <a:cs typeface="Courier New"/>
                <a:sym typeface="Courier New"/>
              </a:rPr>
              <a:t>g</a:t>
            </a:r>
            <a:r>
              <a:rPr b="1" lang="en" sz="900">
                <a:solidFill>
                  <a:srgbClr val="808080"/>
                </a:solidFill>
                <a:latin typeface="Courier New"/>
                <a:ea typeface="Courier New"/>
                <a:cs typeface="Courier New"/>
                <a:sym typeface="Courier New"/>
              </a:rPr>
              <a:t>&gt;</a:t>
            </a:r>
            <a:endParaRPr b="1"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808080"/>
                </a:solidFill>
                <a:latin typeface="Courier New"/>
                <a:ea typeface="Courier New"/>
                <a:cs typeface="Courier New"/>
                <a:sym typeface="Courier New"/>
              </a:rPr>
              <a:t>&gt;</a:t>
            </a:r>
            <a:endParaRPr sz="1100">
              <a:solidFill>
                <a:srgbClr val="0000FF"/>
              </a:solidFill>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Here’s the SVG code. Let’s take the code and paste it into the &lt;defs&gt; section of an inline SVG</a:t>
            </a:r>
            <a:endParaRPr sz="1100">
              <a:solidFill>
                <a:srgbClr val="0000FF"/>
              </a:solidFill>
              <a:latin typeface="Consolas"/>
              <a:ea typeface="Consolas"/>
              <a:cs typeface="Consolas"/>
              <a:sym typeface="Consolas"/>
            </a:endParaRPr>
          </a:p>
        </p:txBody>
      </p:sp>
      <p:sp>
        <p:nvSpPr>
          <p:cNvPr id="184" name="Google Shape;18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generating elements</a:t>
            </a:r>
            <a:endParaRPr sz="2500"/>
          </a:p>
        </p:txBody>
      </p:sp>
      <p:pic>
        <p:nvPicPr>
          <p:cNvPr id="185" name="Google Shape;185;p30"/>
          <p:cNvPicPr preferRelativeResize="0"/>
          <p:nvPr/>
        </p:nvPicPr>
        <p:blipFill>
          <a:blip r:embed="rId3">
            <a:alphaModFix/>
          </a:blip>
          <a:stretch>
            <a:fillRect/>
          </a:stretch>
        </p:blipFill>
        <p:spPr>
          <a:xfrm>
            <a:off x="6586700" y="1776025"/>
            <a:ext cx="952500" cy="1238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defs</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b="1" lang="en" sz="900">
                <a:solidFill>
                  <a:srgbClr val="569CD6"/>
                </a:solidFill>
                <a:latin typeface="Courier New"/>
                <a:ea typeface="Courier New"/>
                <a:cs typeface="Courier New"/>
                <a:sym typeface="Courier New"/>
              </a:rPr>
              <a:t>g</a:t>
            </a: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id</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"leaf"</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6A9955"/>
                </a:solidFill>
                <a:latin typeface="Courier New"/>
                <a:ea typeface="Courier New"/>
                <a:cs typeface="Courier New"/>
                <a:sym typeface="Courier New"/>
              </a:rPr>
              <a:t>&lt;!--leaf stuff here--&gt;</a:t>
            </a:r>
            <a:endParaRPr sz="900">
              <a:solidFill>
                <a:srgbClr val="6A9955"/>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g</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defs</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const </a:t>
            </a:r>
            <a:r>
              <a:rPr lang="en" sz="900">
                <a:solidFill>
                  <a:srgbClr val="4FC1FF"/>
                </a:solidFill>
                <a:latin typeface="Courier New"/>
                <a:ea typeface="Courier New"/>
                <a:cs typeface="Courier New"/>
                <a:sym typeface="Courier New"/>
              </a:rPr>
              <a:t>svg</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querySelector</a:t>
            </a:r>
            <a:r>
              <a:rPr lang="en" sz="900">
                <a:solidFill>
                  <a:srgbClr val="D4D4D4"/>
                </a:solidFill>
                <a:latin typeface="Courier New"/>
                <a:ea typeface="Courier New"/>
                <a:cs typeface="Courier New"/>
                <a:sym typeface="Courier New"/>
              </a:rPr>
              <a:t>("svg");</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const </a:t>
            </a:r>
            <a:r>
              <a:rPr lang="en" sz="900">
                <a:solidFill>
                  <a:srgbClr val="4FC1FF"/>
                </a:solidFill>
                <a:latin typeface="Courier New"/>
                <a:ea typeface="Courier New"/>
                <a:cs typeface="Courier New"/>
                <a:sym typeface="Courier New"/>
              </a:rPr>
              <a:t>namespace</a:t>
            </a:r>
            <a:r>
              <a:rPr lang="en" sz="900">
                <a:solidFill>
                  <a:srgbClr val="D4D4D4"/>
                </a:solidFill>
                <a:latin typeface="Courier New"/>
                <a:ea typeface="Courier New"/>
                <a:cs typeface="Courier New"/>
                <a:sym typeface="Courier New"/>
              </a:rPr>
              <a:t> = "http://www.w3.org/2000/svg"</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let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 = </a:t>
            </a:r>
            <a:r>
              <a:rPr b="1" lang="en" sz="900">
                <a:solidFill>
                  <a:srgbClr val="9CDCFE"/>
                </a:solidFill>
                <a:latin typeface="Courier New"/>
                <a:ea typeface="Courier New"/>
                <a:cs typeface="Courier New"/>
                <a:sym typeface="Courier New"/>
              </a:rPr>
              <a:t>document</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createElementNS</a:t>
            </a:r>
            <a:r>
              <a:rPr b="1" lang="en" sz="900">
                <a:solidFill>
                  <a:srgbClr val="D4D4D4"/>
                </a:solidFill>
                <a:latin typeface="Courier New"/>
                <a:ea typeface="Courier New"/>
                <a:cs typeface="Courier New"/>
                <a:sym typeface="Courier New"/>
              </a:rPr>
              <a:t>(</a:t>
            </a:r>
            <a:r>
              <a:rPr b="1" lang="en" sz="900">
                <a:solidFill>
                  <a:srgbClr val="4FC1FF"/>
                </a:solidFill>
                <a:latin typeface="Courier New"/>
                <a:ea typeface="Courier New"/>
                <a:cs typeface="Courier New"/>
                <a:sym typeface="Courier New"/>
              </a:rPr>
              <a:t>namespace</a:t>
            </a:r>
            <a:r>
              <a:rPr b="1" lang="en" sz="900">
                <a:solidFill>
                  <a:srgbClr val="D4D4D4"/>
                </a:solidFill>
                <a:latin typeface="Courier New"/>
                <a:ea typeface="Courier New"/>
                <a:cs typeface="Courier New"/>
                <a:sym typeface="Courier New"/>
              </a:rPr>
              <a:t>, "use")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my_leaf</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b="1" lang="en" sz="900">
                <a:solidFill>
                  <a:srgbClr val="D4D4D4"/>
                </a:solidFill>
                <a:latin typeface="Courier New"/>
                <a:ea typeface="Courier New"/>
                <a:cs typeface="Courier New"/>
                <a:sym typeface="Courier New"/>
              </a:rPr>
              <a:t>('href', '#leaf');</a:t>
            </a:r>
            <a:endParaRPr b="1"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svg</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appendChild</a:t>
            </a:r>
            <a:r>
              <a:rPr lang="en" sz="900">
                <a:solidFill>
                  <a:srgbClr val="D4D4D4"/>
                </a:solidFill>
                <a:latin typeface="Courier New"/>
                <a:ea typeface="Courier New"/>
                <a:cs typeface="Courier New"/>
                <a:sym typeface="Courier New"/>
              </a:rPr>
              <a:t>(</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To place the leaf dynamically, we can create the &lt;use&gt; element and pass in the leaf id as the href value</a:t>
            </a:r>
            <a:endParaRPr sz="1100">
              <a:solidFill>
                <a:schemeClr val="dk1"/>
              </a:solidFill>
              <a:latin typeface="Consolas"/>
              <a:ea typeface="Consolas"/>
              <a:cs typeface="Consolas"/>
              <a:sym typeface="Consolas"/>
            </a:endParaRPr>
          </a:p>
        </p:txBody>
      </p:sp>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generating elements</a:t>
            </a:r>
            <a:endParaRPr sz="2500"/>
          </a:p>
        </p:txBody>
      </p:sp>
      <p:pic>
        <p:nvPicPr>
          <p:cNvPr id="193" name="Google Shape;193;p31"/>
          <p:cNvPicPr preferRelativeResize="0"/>
          <p:nvPr/>
        </p:nvPicPr>
        <p:blipFill rotWithShape="1">
          <a:blip r:embed="rId3">
            <a:alphaModFix/>
          </a:blip>
          <a:srcRect b="0" l="9" r="9" t="0"/>
          <a:stretch/>
        </p:blipFill>
        <p:spPr>
          <a:xfrm>
            <a:off x="5601323" y="1086012"/>
            <a:ext cx="2974449" cy="297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SVGs have their own DOM (Document Object Model), which is simply a programming interface that allows the SVG, and elements contained within the SVG, to be controlled via code. Creation, removal, animation, changing shape and color - all are possible using JavaScript and CSS.</a:t>
            </a:r>
            <a:endParaRPr i="1"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p:txBody>
      </p:sp>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SVG DOM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defs</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b="1" lang="en" sz="900">
                <a:solidFill>
                  <a:srgbClr val="569CD6"/>
                </a:solidFill>
                <a:latin typeface="Courier New"/>
                <a:ea typeface="Courier New"/>
                <a:cs typeface="Courier New"/>
                <a:sym typeface="Courier New"/>
              </a:rPr>
              <a:t>g</a:t>
            </a: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id</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"leaf"</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 more defs stuff</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const</a:t>
            </a: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svg</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querySelector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"svg"</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const</a:t>
            </a: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namespace</a:t>
            </a:r>
            <a:r>
              <a:rPr lang="en" sz="900">
                <a:solidFill>
                  <a:srgbClr val="D4D4D4"/>
                </a:solidFill>
                <a:latin typeface="Courier New"/>
                <a:ea typeface="Courier New"/>
                <a:cs typeface="Courier New"/>
                <a:sym typeface="Courier New"/>
              </a:rPr>
              <a:t> = </a:t>
            </a:r>
            <a:r>
              <a:rPr lang="en" sz="900">
                <a:solidFill>
                  <a:srgbClr val="CE9178"/>
                </a:solidFill>
                <a:latin typeface="Courier New"/>
                <a:ea typeface="Courier New"/>
                <a:cs typeface="Courier New"/>
                <a:sym typeface="Courier New"/>
              </a:rPr>
              <a:t>"http://www.w3.org/2000/svg"</a:t>
            </a:r>
            <a:endParaRPr sz="900">
              <a:solidFill>
                <a:srgbClr val="CE9178"/>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let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createElementNS</a:t>
            </a:r>
            <a:r>
              <a:rPr lang="en" sz="900">
                <a:solidFill>
                  <a:srgbClr val="D4D4D4"/>
                </a:solidFill>
                <a:latin typeface="Courier New"/>
                <a:ea typeface="Courier New"/>
                <a:cs typeface="Courier New"/>
                <a:sym typeface="Courier New"/>
              </a:rPr>
              <a:t>(</a:t>
            </a:r>
            <a:r>
              <a:rPr lang="en" sz="900">
                <a:solidFill>
                  <a:srgbClr val="4FC1FF"/>
                </a:solidFill>
                <a:latin typeface="Courier New"/>
                <a:ea typeface="Courier New"/>
                <a:cs typeface="Courier New"/>
                <a:sym typeface="Courier New"/>
              </a:rPr>
              <a:t>namespace</a:t>
            </a:r>
            <a:r>
              <a:rPr lang="en" sz="900">
                <a:solidFill>
                  <a:srgbClr val="D4D4D4"/>
                </a:solidFill>
                <a:latin typeface="Courier New"/>
                <a:ea typeface="Courier New"/>
                <a:cs typeface="Courier New"/>
                <a:sym typeface="Courier New"/>
              </a:rPr>
              <a:t>, </a:t>
            </a:r>
            <a:r>
              <a:rPr lang="en" sz="900">
                <a:solidFill>
                  <a:srgbClr val="CE9178"/>
                </a:solidFill>
                <a:latin typeface="Courier New"/>
                <a:ea typeface="Courier New"/>
                <a:cs typeface="Courier New"/>
                <a:sym typeface="Courier New"/>
              </a:rPr>
              <a:t>"use"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'href'</a:t>
            </a:r>
            <a:r>
              <a:rPr lang="en" sz="900">
                <a:solidFill>
                  <a:srgbClr val="D4D4D4"/>
                </a:solidFill>
                <a:latin typeface="Courier New"/>
                <a:ea typeface="Courier New"/>
                <a:cs typeface="Courier New"/>
                <a:sym typeface="Courier New"/>
              </a:rPr>
              <a:t>, </a:t>
            </a:r>
            <a:r>
              <a:rPr lang="en" sz="900">
                <a:solidFill>
                  <a:srgbClr val="CE9178"/>
                </a:solidFill>
                <a:latin typeface="Courier New"/>
                <a:ea typeface="Courier New"/>
                <a:cs typeface="Courier New"/>
                <a:sym typeface="Courier New"/>
              </a:rPr>
              <a:t>'#leaf'</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my_leaf</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"x"</a:t>
            </a:r>
            <a:r>
              <a:rPr b="1" lang="en" sz="900">
                <a:solidFill>
                  <a:srgbClr val="D4D4D4"/>
                </a:solidFill>
                <a:latin typeface="Courier New"/>
                <a:ea typeface="Courier New"/>
                <a:cs typeface="Courier New"/>
                <a:sym typeface="Courier New"/>
              </a:rPr>
              <a:t>, </a:t>
            </a:r>
            <a:r>
              <a:rPr b="1" lang="en" sz="900">
                <a:solidFill>
                  <a:srgbClr val="B5CEA8"/>
                </a:solidFill>
                <a:latin typeface="Courier New"/>
                <a:ea typeface="Courier New"/>
                <a:cs typeface="Courier New"/>
                <a:sym typeface="Courier New"/>
              </a:rPr>
              <a:t>200</a:t>
            </a:r>
            <a:r>
              <a:rPr b="1" lang="en" sz="900">
                <a:solidFill>
                  <a:srgbClr val="D4D4D4"/>
                </a:solidFill>
                <a:latin typeface="Courier New"/>
                <a:ea typeface="Courier New"/>
                <a:cs typeface="Courier New"/>
                <a:sym typeface="Courier New"/>
              </a:rPr>
              <a:t>);</a:t>
            </a:r>
            <a:endParaRPr b="1"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my_leaf</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"y"</a:t>
            </a:r>
            <a:r>
              <a:rPr b="1" lang="en" sz="900">
                <a:solidFill>
                  <a:srgbClr val="D4D4D4"/>
                </a:solidFill>
                <a:latin typeface="Courier New"/>
                <a:ea typeface="Courier New"/>
                <a:cs typeface="Courier New"/>
                <a:sym typeface="Courier New"/>
              </a:rPr>
              <a:t>, </a:t>
            </a:r>
            <a:r>
              <a:rPr b="1" lang="en" sz="900">
                <a:solidFill>
                  <a:srgbClr val="B5CEA8"/>
                </a:solidFill>
                <a:latin typeface="Courier New"/>
                <a:ea typeface="Courier New"/>
                <a:cs typeface="Courier New"/>
                <a:sym typeface="Courier New"/>
              </a:rPr>
              <a:t>175</a:t>
            </a:r>
            <a:r>
              <a:rPr b="1" lang="en" sz="900">
                <a:solidFill>
                  <a:srgbClr val="D4D4D4"/>
                </a:solidFill>
                <a:latin typeface="Courier New"/>
                <a:ea typeface="Courier New"/>
                <a:cs typeface="Courier New"/>
                <a:sym typeface="Courier New"/>
              </a:rPr>
              <a:t>);</a:t>
            </a:r>
            <a:endParaRPr b="1"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svg</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appendChild</a:t>
            </a:r>
            <a:r>
              <a:rPr lang="en" sz="900">
                <a:solidFill>
                  <a:srgbClr val="D4D4D4"/>
                </a:solidFill>
                <a:latin typeface="Courier New"/>
                <a:ea typeface="Courier New"/>
                <a:cs typeface="Courier New"/>
                <a:sym typeface="Courier New"/>
              </a:rPr>
              <a:t>(</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We can change the leaf’s position by adding x and y values.</a:t>
            </a:r>
            <a:endParaRPr sz="1100">
              <a:solidFill>
                <a:schemeClr val="dk1"/>
              </a:solidFill>
              <a:highlight>
                <a:srgbClr val="FFFFFF"/>
              </a:highlight>
              <a:latin typeface="Consolas"/>
              <a:ea typeface="Consolas"/>
              <a:cs typeface="Consolas"/>
              <a:sym typeface="Consolas"/>
            </a:endParaRPr>
          </a:p>
        </p:txBody>
      </p:sp>
      <p:sp>
        <p:nvSpPr>
          <p:cNvPr id="200" name="Google Shape;20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generating elements</a:t>
            </a:r>
            <a:endParaRPr sz="2500"/>
          </a:p>
        </p:txBody>
      </p:sp>
      <p:pic>
        <p:nvPicPr>
          <p:cNvPr id="201" name="Google Shape;201;p32"/>
          <p:cNvPicPr preferRelativeResize="0"/>
          <p:nvPr/>
        </p:nvPicPr>
        <p:blipFill rotWithShape="1">
          <a:blip r:embed="rId3">
            <a:alphaModFix/>
          </a:blip>
          <a:srcRect b="49" l="0" r="0" t="49"/>
          <a:stretch/>
        </p:blipFill>
        <p:spPr>
          <a:xfrm>
            <a:off x="5601323" y="1086012"/>
            <a:ext cx="2974449" cy="2971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800">
                <a:solidFill>
                  <a:srgbClr val="808080"/>
                </a:solidFill>
                <a:latin typeface="Courier New"/>
                <a:ea typeface="Courier New"/>
                <a:cs typeface="Courier New"/>
                <a:sym typeface="Courier New"/>
              </a:rPr>
              <a:t>&lt;</a:t>
            </a:r>
            <a:r>
              <a:rPr lang="en" sz="800">
                <a:solidFill>
                  <a:srgbClr val="569CD6"/>
                </a:solidFill>
                <a:latin typeface="Courier New"/>
                <a:ea typeface="Courier New"/>
                <a:cs typeface="Courier New"/>
                <a:sym typeface="Courier New"/>
              </a:rPr>
              <a:t>script</a:t>
            </a:r>
            <a:r>
              <a:rPr lang="en" sz="800">
                <a:solidFill>
                  <a:srgbClr val="808080"/>
                </a:solidFill>
                <a:latin typeface="Courier New"/>
                <a:ea typeface="Courier New"/>
                <a:cs typeface="Courier New"/>
                <a:sym typeface="Courier New"/>
              </a:rPr>
              <a:t>&gt;</a:t>
            </a:r>
            <a:endParaRPr sz="8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const </a:t>
            </a:r>
            <a:r>
              <a:rPr lang="en" sz="800">
                <a:solidFill>
                  <a:srgbClr val="4FC1FF"/>
                </a:solidFill>
                <a:latin typeface="Courier New"/>
                <a:ea typeface="Courier New"/>
                <a:cs typeface="Courier New"/>
                <a:sym typeface="Courier New"/>
              </a:rPr>
              <a:t>svg</a:t>
            </a:r>
            <a:r>
              <a:rPr lang="en" sz="800">
                <a:solidFill>
                  <a:srgbClr val="D4D4D4"/>
                </a:solidFill>
                <a:latin typeface="Courier New"/>
                <a:ea typeface="Courier New"/>
                <a:cs typeface="Courier New"/>
                <a:sym typeface="Courier New"/>
              </a:rPr>
              <a:t> = </a:t>
            </a:r>
            <a:r>
              <a:rPr lang="en" sz="800">
                <a:solidFill>
                  <a:srgbClr val="9CDCFE"/>
                </a:solidFill>
                <a:latin typeface="Courier New"/>
                <a:ea typeface="Courier New"/>
                <a:cs typeface="Courier New"/>
                <a:sym typeface="Courier New"/>
              </a:rPr>
              <a:t>document</a:t>
            </a:r>
            <a:r>
              <a:rPr lang="en" sz="800">
                <a:solidFill>
                  <a:srgbClr val="D4D4D4"/>
                </a:solidFill>
                <a:latin typeface="Courier New"/>
                <a:ea typeface="Courier New"/>
                <a:cs typeface="Courier New"/>
                <a:sym typeface="Courier New"/>
              </a:rPr>
              <a:t>.</a:t>
            </a:r>
            <a:r>
              <a:rPr lang="en" sz="800">
                <a:solidFill>
                  <a:srgbClr val="DCDCAA"/>
                </a:solidFill>
                <a:latin typeface="Courier New"/>
                <a:ea typeface="Courier New"/>
                <a:cs typeface="Courier New"/>
                <a:sym typeface="Courier New"/>
              </a:rPr>
              <a:t>querySelector</a:t>
            </a:r>
            <a:r>
              <a:rPr lang="en" sz="800">
                <a:solidFill>
                  <a:srgbClr val="D4D4D4"/>
                </a:solidFill>
                <a:latin typeface="Courier New"/>
                <a:ea typeface="Courier New"/>
                <a:cs typeface="Courier New"/>
                <a:sym typeface="Courier New"/>
              </a:rPr>
              <a:t>("svg");</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const </a:t>
            </a:r>
            <a:r>
              <a:rPr lang="en" sz="800">
                <a:solidFill>
                  <a:srgbClr val="4FC1FF"/>
                </a:solidFill>
                <a:latin typeface="Courier New"/>
                <a:ea typeface="Courier New"/>
                <a:cs typeface="Courier New"/>
                <a:sym typeface="Courier New"/>
              </a:rPr>
              <a:t>namespace</a:t>
            </a:r>
            <a:r>
              <a:rPr lang="en" sz="800">
                <a:solidFill>
                  <a:srgbClr val="D4D4D4"/>
                </a:solidFill>
                <a:latin typeface="Courier New"/>
                <a:ea typeface="Courier New"/>
                <a:cs typeface="Courier New"/>
                <a:sym typeface="Courier New"/>
              </a:rPr>
              <a:t> = "http://www.w3.org/2000/svg"</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for (let </a:t>
            </a:r>
            <a:r>
              <a:rPr lang="en" sz="800">
                <a:solidFill>
                  <a:srgbClr val="9CDCFE"/>
                </a:solidFill>
                <a:latin typeface="Courier New"/>
                <a:ea typeface="Courier New"/>
                <a:cs typeface="Courier New"/>
                <a:sym typeface="Courier New"/>
              </a:rPr>
              <a:t>i</a:t>
            </a:r>
            <a:r>
              <a:rPr lang="en" sz="800">
                <a:solidFill>
                  <a:srgbClr val="D4D4D4"/>
                </a:solidFill>
                <a:latin typeface="Courier New"/>
                <a:ea typeface="Courier New"/>
                <a:cs typeface="Courier New"/>
                <a:sym typeface="Courier New"/>
              </a:rPr>
              <a:t> = 0; </a:t>
            </a:r>
            <a:r>
              <a:rPr lang="en" sz="800">
                <a:solidFill>
                  <a:srgbClr val="9CDCFE"/>
                </a:solidFill>
                <a:latin typeface="Courier New"/>
                <a:ea typeface="Courier New"/>
                <a:cs typeface="Courier New"/>
                <a:sym typeface="Courier New"/>
              </a:rPr>
              <a:t>i</a:t>
            </a:r>
            <a:r>
              <a:rPr lang="en" sz="800">
                <a:solidFill>
                  <a:srgbClr val="D4D4D4"/>
                </a:solidFill>
                <a:latin typeface="Courier New"/>
                <a:ea typeface="Courier New"/>
                <a:cs typeface="Courier New"/>
                <a:sym typeface="Courier New"/>
              </a:rPr>
              <a:t> </a:t>
            </a:r>
            <a:r>
              <a:rPr lang="en" sz="800">
                <a:solidFill>
                  <a:srgbClr val="F44747"/>
                </a:solidFill>
                <a:latin typeface="Courier New"/>
                <a:ea typeface="Courier New"/>
                <a:cs typeface="Courier New"/>
                <a:sym typeface="Courier New"/>
              </a:rPr>
              <a:t>&lt;</a:t>
            </a:r>
            <a:r>
              <a:rPr lang="en" sz="800">
                <a:solidFill>
                  <a:srgbClr val="D4D4D4"/>
                </a:solidFill>
                <a:latin typeface="Courier New"/>
                <a:ea typeface="Courier New"/>
                <a:cs typeface="Courier New"/>
                <a:sym typeface="Courier New"/>
              </a:rPr>
              <a:t> 30; </a:t>
            </a:r>
            <a:r>
              <a:rPr lang="en" sz="800">
                <a:solidFill>
                  <a:srgbClr val="9CDCFE"/>
                </a:solidFill>
                <a:latin typeface="Courier New"/>
                <a:ea typeface="Courier New"/>
                <a:cs typeface="Courier New"/>
                <a:sym typeface="Courier New"/>
              </a:rPr>
              <a:t>i</a:t>
            </a:r>
            <a:r>
              <a:rPr lang="en" sz="800">
                <a:solidFill>
                  <a:srgbClr val="D4D4D4"/>
                </a:solidFill>
                <a:latin typeface="Courier New"/>
                <a:ea typeface="Courier New"/>
                <a:cs typeface="Courier New"/>
                <a:sym typeface="Courier New"/>
              </a:rPr>
              <a:t>++) {</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let </a:t>
            </a:r>
            <a:r>
              <a:rPr lang="en" sz="800">
                <a:solidFill>
                  <a:srgbClr val="9CDCFE"/>
                </a:solidFill>
                <a:latin typeface="Courier New"/>
                <a:ea typeface="Courier New"/>
                <a:cs typeface="Courier New"/>
                <a:sym typeface="Courier New"/>
              </a:rPr>
              <a:t>my_leaf</a:t>
            </a:r>
            <a:r>
              <a:rPr lang="en" sz="800">
                <a:solidFill>
                  <a:srgbClr val="D4D4D4"/>
                </a:solidFill>
                <a:latin typeface="Courier New"/>
                <a:ea typeface="Courier New"/>
                <a:cs typeface="Courier New"/>
                <a:sym typeface="Courier New"/>
              </a:rPr>
              <a:t> = </a:t>
            </a:r>
            <a:r>
              <a:rPr lang="en" sz="800">
                <a:solidFill>
                  <a:srgbClr val="9CDCFE"/>
                </a:solidFill>
                <a:latin typeface="Courier New"/>
                <a:ea typeface="Courier New"/>
                <a:cs typeface="Courier New"/>
                <a:sym typeface="Courier New"/>
              </a:rPr>
              <a:t>document</a:t>
            </a:r>
            <a:r>
              <a:rPr lang="en" sz="800">
                <a:solidFill>
                  <a:srgbClr val="D4D4D4"/>
                </a:solidFill>
                <a:latin typeface="Courier New"/>
                <a:ea typeface="Courier New"/>
                <a:cs typeface="Courier New"/>
                <a:sym typeface="Courier New"/>
              </a:rPr>
              <a:t>.</a:t>
            </a:r>
            <a:r>
              <a:rPr lang="en" sz="800">
                <a:solidFill>
                  <a:srgbClr val="DCDCAA"/>
                </a:solidFill>
                <a:latin typeface="Courier New"/>
                <a:ea typeface="Courier New"/>
                <a:cs typeface="Courier New"/>
                <a:sym typeface="Courier New"/>
              </a:rPr>
              <a:t>createElementNS</a:t>
            </a:r>
            <a:r>
              <a:rPr lang="en" sz="800">
                <a:solidFill>
                  <a:srgbClr val="D4D4D4"/>
                </a:solidFill>
                <a:latin typeface="Courier New"/>
                <a:ea typeface="Courier New"/>
                <a:cs typeface="Courier New"/>
                <a:sym typeface="Courier New"/>
              </a:rPr>
              <a:t>(</a:t>
            </a:r>
            <a:r>
              <a:rPr lang="en" sz="800">
                <a:solidFill>
                  <a:srgbClr val="4FC1FF"/>
                </a:solidFill>
                <a:latin typeface="Courier New"/>
                <a:ea typeface="Courier New"/>
                <a:cs typeface="Courier New"/>
                <a:sym typeface="Courier New"/>
              </a:rPr>
              <a:t>namespace</a:t>
            </a:r>
            <a:r>
              <a:rPr lang="en" sz="800">
                <a:solidFill>
                  <a:srgbClr val="D4D4D4"/>
                </a:solidFill>
                <a:latin typeface="Courier New"/>
                <a:ea typeface="Courier New"/>
                <a:cs typeface="Courier New"/>
                <a:sym typeface="Courier New"/>
              </a:rPr>
              <a:t>, "use");</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a:t>
            </a:r>
            <a:r>
              <a:rPr lang="en" sz="800">
                <a:solidFill>
                  <a:srgbClr val="9CDCFE"/>
                </a:solidFill>
                <a:latin typeface="Courier New"/>
                <a:ea typeface="Courier New"/>
                <a:cs typeface="Courier New"/>
                <a:sym typeface="Courier New"/>
              </a:rPr>
              <a:t>my_leaf</a:t>
            </a:r>
            <a:r>
              <a:rPr lang="en" sz="800">
                <a:solidFill>
                  <a:srgbClr val="D4D4D4"/>
                </a:solidFill>
                <a:latin typeface="Courier New"/>
                <a:ea typeface="Courier New"/>
                <a:cs typeface="Courier New"/>
                <a:sym typeface="Courier New"/>
              </a:rPr>
              <a:t>.</a:t>
            </a:r>
            <a:r>
              <a:rPr lang="en" sz="800">
                <a:solidFill>
                  <a:srgbClr val="DCDCAA"/>
                </a:solidFill>
                <a:latin typeface="Courier New"/>
                <a:ea typeface="Courier New"/>
                <a:cs typeface="Courier New"/>
                <a:sym typeface="Courier New"/>
              </a:rPr>
              <a:t>setAttribute</a:t>
            </a:r>
            <a:r>
              <a:rPr lang="en" sz="800">
                <a:solidFill>
                  <a:srgbClr val="D4D4D4"/>
                </a:solidFill>
                <a:latin typeface="Courier New"/>
                <a:ea typeface="Courier New"/>
                <a:cs typeface="Courier New"/>
                <a:sym typeface="Courier New"/>
              </a:rPr>
              <a:t>('href', '#leaf');</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 let’s create random x and y values</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const </a:t>
            </a:r>
            <a:r>
              <a:rPr lang="en" sz="800">
                <a:solidFill>
                  <a:srgbClr val="4FC1FF"/>
                </a:solidFill>
                <a:latin typeface="Courier New"/>
                <a:ea typeface="Courier New"/>
                <a:cs typeface="Courier New"/>
                <a:sym typeface="Courier New"/>
              </a:rPr>
              <a:t>xpos</a:t>
            </a:r>
            <a:r>
              <a:rPr lang="en" sz="800">
                <a:solidFill>
                  <a:srgbClr val="D4D4D4"/>
                </a:solidFill>
                <a:latin typeface="Courier New"/>
                <a:ea typeface="Courier New"/>
                <a:cs typeface="Courier New"/>
                <a:sym typeface="Courier New"/>
              </a:rPr>
              <a:t> = </a:t>
            </a:r>
            <a:r>
              <a:rPr lang="en" sz="800">
                <a:solidFill>
                  <a:srgbClr val="9CDCFE"/>
                </a:solidFill>
                <a:latin typeface="Courier New"/>
                <a:ea typeface="Courier New"/>
                <a:cs typeface="Courier New"/>
                <a:sym typeface="Courier New"/>
              </a:rPr>
              <a:t>Math</a:t>
            </a:r>
            <a:r>
              <a:rPr lang="en" sz="800">
                <a:solidFill>
                  <a:srgbClr val="D4D4D4"/>
                </a:solidFill>
                <a:latin typeface="Courier New"/>
                <a:ea typeface="Courier New"/>
                <a:cs typeface="Courier New"/>
                <a:sym typeface="Courier New"/>
              </a:rPr>
              <a:t>.</a:t>
            </a:r>
            <a:r>
              <a:rPr lang="en" sz="800">
                <a:solidFill>
                  <a:srgbClr val="DCDCAA"/>
                </a:solidFill>
                <a:latin typeface="Courier New"/>
                <a:ea typeface="Courier New"/>
                <a:cs typeface="Courier New"/>
                <a:sym typeface="Courier New"/>
              </a:rPr>
              <a:t>random</a:t>
            </a:r>
            <a:r>
              <a:rPr lang="en" sz="800">
                <a:solidFill>
                  <a:srgbClr val="D4D4D4"/>
                </a:solidFill>
                <a:latin typeface="Courier New"/>
                <a:ea typeface="Courier New"/>
                <a:cs typeface="Courier New"/>
                <a:sym typeface="Courier New"/>
              </a:rPr>
              <a:t>() * 500; // value between 0-500</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const </a:t>
            </a:r>
            <a:r>
              <a:rPr lang="en" sz="800">
                <a:solidFill>
                  <a:srgbClr val="4FC1FF"/>
                </a:solidFill>
                <a:latin typeface="Courier New"/>
                <a:ea typeface="Courier New"/>
                <a:cs typeface="Courier New"/>
                <a:sym typeface="Courier New"/>
              </a:rPr>
              <a:t>ypos</a:t>
            </a:r>
            <a:r>
              <a:rPr lang="en" sz="800">
                <a:solidFill>
                  <a:srgbClr val="D4D4D4"/>
                </a:solidFill>
                <a:latin typeface="Courier New"/>
                <a:ea typeface="Courier New"/>
                <a:cs typeface="Courier New"/>
                <a:sym typeface="Courier New"/>
              </a:rPr>
              <a:t> = </a:t>
            </a:r>
            <a:r>
              <a:rPr lang="en" sz="800">
                <a:solidFill>
                  <a:srgbClr val="9CDCFE"/>
                </a:solidFill>
                <a:latin typeface="Courier New"/>
                <a:ea typeface="Courier New"/>
                <a:cs typeface="Courier New"/>
                <a:sym typeface="Courier New"/>
              </a:rPr>
              <a:t>Math</a:t>
            </a:r>
            <a:r>
              <a:rPr lang="en" sz="800">
                <a:solidFill>
                  <a:srgbClr val="D4D4D4"/>
                </a:solidFill>
                <a:latin typeface="Courier New"/>
                <a:ea typeface="Courier New"/>
                <a:cs typeface="Courier New"/>
                <a:sym typeface="Courier New"/>
              </a:rPr>
              <a:t>.</a:t>
            </a:r>
            <a:r>
              <a:rPr lang="en" sz="800">
                <a:solidFill>
                  <a:srgbClr val="DCDCAA"/>
                </a:solidFill>
                <a:latin typeface="Courier New"/>
                <a:ea typeface="Courier New"/>
                <a:cs typeface="Courier New"/>
                <a:sym typeface="Courier New"/>
              </a:rPr>
              <a:t>random</a:t>
            </a:r>
            <a:r>
              <a:rPr lang="en" sz="800">
                <a:solidFill>
                  <a:srgbClr val="D4D4D4"/>
                </a:solidFill>
                <a:latin typeface="Courier New"/>
                <a:ea typeface="Courier New"/>
                <a:cs typeface="Courier New"/>
                <a:sym typeface="Courier New"/>
              </a:rPr>
              <a:t>() * 500; // value between 0-500</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a:t>
            </a:r>
            <a:r>
              <a:rPr lang="en" sz="800">
                <a:solidFill>
                  <a:srgbClr val="9CDCFE"/>
                </a:solidFill>
                <a:latin typeface="Courier New"/>
                <a:ea typeface="Courier New"/>
                <a:cs typeface="Courier New"/>
                <a:sym typeface="Courier New"/>
              </a:rPr>
              <a:t>my_leaf</a:t>
            </a:r>
            <a:r>
              <a:rPr lang="en" sz="800">
                <a:solidFill>
                  <a:srgbClr val="D4D4D4"/>
                </a:solidFill>
                <a:latin typeface="Courier New"/>
                <a:ea typeface="Courier New"/>
                <a:cs typeface="Courier New"/>
                <a:sym typeface="Courier New"/>
              </a:rPr>
              <a:t>.</a:t>
            </a:r>
            <a:r>
              <a:rPr lang="en" sz="800">
                <a:solidFill>
                  <a:srgbClr val="DCDCAA"/>
                </a:solidFill>
                <a:latin typeface="Courier New"/>
                <a:ea typeface="Courier New"/>
                <a:cs typeface="Courier New"/>
                <a:sym typeface="Courier New"/>
              </a:rPr>
              <a:t>setAttribute</a:t>
            </a:r>
            <a:r>
              <a:rPr lang="en" sz="800">
                <a:solidFill>
                  <a:srgbClr val="D4D4D4"/>
                </a:solidFill>
                <a:latin typeface="Courier New"/>
                <a:ea typeface="Courier New"/>
                <a:cs typeface="Courier New"/>
                <a:sym typeface="Courier New"/>
              </a:rPr>
              <a:t>("x", </a:t>
            </a:r>
            <a:r>
              <a:rPr lang="en" sz="800">
                <a:solidFill>
                  <a:srgbClr val="4FC1FF"/>
                </a:solidFill>
                <a:latin typeface="Courier New"/>
                <a:ea typeface="Courier New"/>
                <a:cs typeface="Courier New"/>
                <a:sym typeface="Courier New"/>
              </a:rPr>
              <a:t>xpos</a:t>
            </a:r>
            <a:r>
              <a:rPr lang="en" sz="800">
                <a:solidFill>
                  <a:srgbClr val="D4D4D4"/>
                </a:solidFill>
                <a:latin typeface="Courier New"/>
                <a:ea typeface="Courier New"/>
                <a:cs typeface="Courier New"/>
                <a:sym typeface="Courier New"/>
              </a:rPr>
              <a:t>);</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a:t>
            </a:r>
            <a:r>
              <a:rPr lang="en" sz="800">
                <a:solidFill>
                  <a:srgbClr val="9CDCFE"/>
                </a:solidFill>
                <a:latin typeface="Courier New"/>
                <a:ea typeface="Courier New"/>
                <a:cs typeface="Courier New"/>
                <a:sym typeface="Courier New"/>
              </a:rPr>
              <a:t>my_leaf</a:t>
            </a:r>
            <a:r>
              <a:rPr lang="en" sz="800">
                <a:solidFill>
                  <a:srgbClr val="D4D4D4"/>
                </a:solidFill>
                <a:latin typeface="Courier New"/>
                <a:ea typeface="Courier New"/>
                <a:cs typeface="Courier New"/>
                <a:sym typeface="Courier New"/>
              </a:rPr>
              <a:t>.</a:t>
            </a:r>
            <a:r>
              <a:rPr lang="en" sz="800">
                <a:solidFill>
                  <a:srgbClr val="DCDCAA"/>
                </a:solidFill>
                <a:latin typeface="Courier New"/>
                <a:ea typeface="Courier New"/>
                <a:cs typeface="Courier New"/>
                <a:sym typeface="Courier New"/>
              </a:rPr>
              <a:t>setAttribute</a:t>
            </a:r>
            <a:r>
              <a:rPr lang="en" sz="800">
                <a:solidFill>
                  <a:srgbClr val="D4D4D4"/>
                </a:solidFill>
                <a:latin typeface="Courier New"/>
                <a:ea typeface="Courier New"/>
                <a:cs typeface="Courier New"/>
                <a:sym typeface="Courier New"/>
              </a:rPr>
              <a:t>("y", </a:t>
            </a:r>
            <a:r>
              <a:rPr lang="en" sz="800">
                <a:solidFill>
                  <a:srgbClr val="4FC1FF"/>
                </a:solidFill>
                <a:latin typeface="Courier New"/>
                <a:ea typeface="Courier New"/>
                <a:cs typeface="Courier New"/>
                <a:sym typeface="Courier New"/>
              </a:rPr>
              <a:t>ypos</a:t>
            </a:r>
            <a:r>
              <a:rPr lang="en" sz="800">
                <a:solidFill>
                  <a:srgbClr val="D4D4D4"/>
                </a:solidFill>
                <a:latin typeface="Courier New"/>
                <a:ea typeface="Courier New"/>
                <a:cs typeface="Courier New"/>
                <a:sym typeface="Courier New"/>
              </a:rPr>
              <a:t>);</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a:t>
            </a:r>
            <a:r>
              <a:rPr lang="en" sz="800">
                <a:solidFill>
                  <a:srgbClr val="4FC1FF"/>
                </a:solidFill>
                <a:latin typeface="Courier New"/>
                <a:ea typeface="Courier New"/>
                <a:cs typeface="Courier New"/>
                <a:sym typeface="Courier New"/>
              </a:rPr>
              <a:t>svg</a:t>
            </a:r>
            <a:r>
              <a:rPr lang="en" sz="800">
                <a:solidFill>
                  <a:srgbClr val="D4D4D4"/>
                </a:solidFill>
                <a:latin typeface="Courier New"/>
                <a:ea typeface="Courier New"/>
                <a:cs typeface="Courier New"/>
                <a:sym typeface="Courier New"/>
              </a:rPr>
              <a:t>.</a:t>
            </a:r>
            <a:r>
              <a:rPr lang="en" sz="800">
                <a:solidFill>
                  <a:srgbClr val="DCDCAA"/>
                </a:solidFill>
                <a:latin typeface="Courier New"/>
                <a:ea typeface="Courier New"/>
                <a:cs typeface="Courier New"/>
                <a:sym typeface="Courier New"/>
              </a:rPr>
              <a:t>appendChild</a:t>
            </a:r>
            <a:r>
              <a:rPr lang="en" sz="800">
                <a:solidFill>
                  <a:srgbClr val="D4D4D4"/>
                </a:solidFill>
                <a:latin typeface="Courier New"/>
                <a:ea typeface="Courier New"/>
                <a:cs typeface="Courier New"/>
                <a:sym typeface="Courier New"/>
              </a:rPr>
              <a:t>(</a:t>
            </a:r>
            <a:r>
              <a:rPr lang="en" sz="800">
                <a:solidFill>
                  <a:srgbClr val="9CDCFE"/>
                </a:solidFill>
                <a:latin typeface="Courier New"/>
                <a:ea typeface="Courier New"/>
                <a:cs typeface="Courier New"/>
                <a:sym typeface="Courier New"/>
              </a:rPr>
              <a:t>my_leaf</a:t>
            </a:r>
            <a:r>
              <a:rPr lang="en" sz="800">
                <a:solidFill>
                  <a:srgbClr val="D4D4D4"/>
                </a:solidFill>
                <a:latin typeface="Courier New"/>
                <a:ea typeface="Courier New"/>
                <a:cs typeface="Courier New"/>
                <a:sym typeface="Courier New"/>
              </a:rPr>
              <a:t>);</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D4D4D4"/>
                </a:solidFill>
                <a:latin typeface="Courier New"/>
                <a:ea typeface="Courier New"/>
                <a:cs typeface="Courier New"/>
                <a:sym typeface="Courier New"/>
              </a:rPr>
              <a:t>   }</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800">
                <a:solidFill>
                  <a:srgbClr val="808080"/>
                </a:solidFill>
                <a:latin typeface="Courier New"/>
                <a:ea typeface="Courier New"/>
                <a:cs typeface="Courier New"/>
                <a:sym typeface="Courier New"/>
              </a:rPr>
              <a:t>&lt;/</a:t>
            </a:r>
            <a:r>
              <a:rPr lang="en" sz="800">
                <a:solidFill>
                  <a:srgbClr val="569CD6"/>
                </a:solidFill>
                <a:latin typeface="Courier New"/>
                <a:ea typeface="Courier New"/>
                <a:cs typeface="Courier New"/>
                <a:sym typeface="Courier New"/>
              </a:rPr>
              <a:t>script</a:t>
            </a:r>
            <a:r>
              <a:rPr lang="en" sz="800">
                <a:solidFill>
                  <a:srgbClr val="808080"/>
                </a:solidFill>
                <a:latin typeface="Courier New"/>
                <a:ea typeface="Courier New"/>
                <a:cs typeface="Courier New"/>
                <a:sym typeface="Courier New"/>
              </a:rPr>
              <a:t>&gt;</a:t>
            </a:r>
            <a:endParaRPr sz="8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Let’s use a loop to create a bunch of leaves and position them randomly</a:t>
            </a:r>
            <a:endParaRPr sz="1100">
              <a:solidFill>
                <a:srgbClr val="0000FF"/>
              </a:solidFill>
              <a:latin typeface="Consolas"/>
              <a:ea typeface="Consolas"/>
              <a:cs typeface="Consolas"/>
              <a:sym typeface="Consolas"/>
            </a:endParaRPr>
          </a:p>
        </p:txBody>
      </p:sp>
      <p:sp>
        <p:nvSpPr>
          <p:cNvPr id="208" name="Google Shape;20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Calibri"/>
                <a:ea typeface="Calibri"/>
                <a:cs typeface="Calibri"/>
                <a:sym typeface="Calibri"/>
              </a:rPr>
              <a:t>generating elements</a:t>
            </a:r>
            <a:endParaRPr sz="2500">
              <a:latin typeface="Calibri"/>
              <a:ea typeface="Calibri"/>
              <a:cs typeface="Calibri"/>
              <a:sym typeface="Calibri"/>
            </a:endParaRPr>
          </a:p>
        </p:txBody>
      </p:sp>
      <p:pic>
        <p:nvPicPr>
          <p:cNvPr id="209" name="Google Shape;209;p33"/>
          <p:cNvPicPr preferRelativeResize="0"/>
          <p:nvPr/>
        </p:nvPicPr>
        <p:blipFill rotWithShape="1">
          <a:blip r:embed="rId3">
            <a:alphaModFix/>
          </a:blip>
          <a:srcRect b="0" l="9" r="9" t="0"/>
          <a:stretch/>
        </p:blipFill>
        <p:spPr>
          <a:xfrm>
            <a:off x="5601323" y="1086012"/>
            <a:ext cx="2974449" cy="297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808080"/>
                </a:solidFill>
                <a:highlight>
                  <a:srgbClr val="1E1E1E"/>
                </a:highlight>
                <a:latin typeface="Courier New"/>
                <a:ea typeface="Courier New"/>
                <a:cs typeface="Courier New"/>
                <a:sym typeface="Courier New"/>
              </a:rPr>
              <a:t>&lt;</a:t>
            </a:r>
            <a:r>
              <a:rPr lang="en" sz="800">
                <a:solidFill>
                  <a:srgbClr val="569CD6"/>
                </a:solidFill>
                <a:highlight>
                  <a:srgbClr val="1E1E1E"/>
                </a:highlight>
                <a:latin typeface="Courier New"/>
                <a:ea typeface="Courier New"/>
                <a:cs typeface="Courier New"/>
                <a:sym typeface="Courier New"/>
              </a:rPr>
              <a:t>script</a:t>
            </a:r>
            <a:r>
              <a:rPr lang="en" sz="800">
                <a:solidFill>
                  <a:srgbClr val="808080"/>
                </a:solidFill>
                <a:highlight>
                  <a:srgbClr val="1E1E1E"/>
                </a:highlight>
                <a:latin typeface="Courier New"/>
                <a:ea typeface="Courier New"/>
                <a:cs typeface="Courier New"/>
                <a:sym typeface="Courier New"/>
              </a:rPr>
              <a:t>&gt;</a:t>
            </a:r>
            <a:endParaRPr sz="800">
              <a:solidFill>
                <a:srgbClr val="808080"/>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const </a:t>
            </a:r>
            <a:r>
              <a:rPr lang="en" sz="800">
                <a:solidFill>
                  <a:srgbClr val="4FC1FF"/>
                </a:solidFill>
                <a:highlight>
                  <a:srgbClr val="1E1E1E"/>
                </a:highlight>
                <a:latin typeface="Courier New"/>
                <a:ea typeface="Courier New"/>
                <a:cs typeface="Courier New"/>
                <a:sym typeface="Courier New"/>
              </a:rPr>
              <a:t>svg</a:t>
            </a:r>
            <a:r>
              <a:rPr lang="en" sz="800">
                <a:solidFill>
                  <a:srgbClr val="D4D4D4"/>
                </a:solidFill>
                <a:highlight>
                  <a:srgbClr val="1E1E1E"/>
                </a:highlight>
                <a:latin typeface="Courier New"/>
                <a:ea typeface="Courier New"/>
                <a:cs typeface="Courier New"/>
                <a:sym typeface="Courier New"/>
              </a:rPr>
              <a:t> = </a:t>
            </a:r>
            <a:r>
              <a:rPr lang="en" sz="800">
                <a:solidFill>
                  <a:srgbClr val="9CDCFE"/>
                </a:solidFill>
                <a:highlight>
                  <a:srgbClr val="1E1E1E"/>
                </a:highlight>
                <a:latin typeface="Courier New"/>
                <a:ea typeface="Courier New"/>
                <a:cs typeface="Courier New"/>
                <a:sym typeface="Courier New"/>
              </a:rPr>
              <a:t>document</a:t>
            </a:r>
            <a:r>
              <a:rPr lang="en" sz="800">
                <a:solidFill>
                  <a:srgbClr val="D4D4D4"/>
                </a:solidFill>
                <a:highlight>
                  <a:srgbClr val="1E1E1E"/>
                </a:highlight>
                <a:latin typeface="Courier New"/>
                <a:ea typeface="Courier New"/>
                <a:cs typeface="Courier New"/>
                <a:sym typeface="Courier New"/>
              </a:rPr>
              <a:t>.</a:t>
            </a:r>
            <a:r>
              <a:rPr lang="en" sz="800">
                <a:solidFill>
                  <a:srgbClr val="DCDCAA"/>
                </a:solidFill>
                <a:highlight>
                  <a:srgbClr val="1E1E1E"/>
                </a:highlight>
                <a:latin typeface="Courier New"/>
                <a:ea typeface="Courier New"/>
                <a:cs typeface="Courier New"/>
                <a:sym typeface="Courier New"/>
              </a:rPr>
              <a:t>querySelector</a:t>
            </a:r>
            <a:r>
              <a:rPr lang="en" sz="800">
                <a:solidFill>
                  <a:srgbClr val="D4D4D4"/>
                </a:solidFill>
                <a:highlight>
                  <a:srgbClr val="1E1E1E"/>
                </a:highlight>
                <a:latin typeface="Courier New"/>
                <a:ea typeface="Courier New"/>
                <a:cs typeface="Courier New"/>
                <a:sym typeface="Courier New"/>
              </a:rPr>
              <a:t>("svg");</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const </a:t>
            </a:r>
            <a:r>
              <a:rPr lang="en" sz="800">
                <a:solidFill>
                  <a:srgbClr val="4FC1FF"/>
                </a:solidFill>
                <a:highlight>
                  <a:srgbClr val="1E1E1E"/>
                </a:highlight>
                <a:latin typeface="Courier New"/>
                <a:ea typeface="Courier New"/>
                <a:cs typeface="Courier New"/>
                <a:sym typeface="Courier New"/>
              </a:rPr>
              <a:t>namespace</a:t>
            </a:r>
            <a:r>
              <a:rPr lang="en" sz="800">
                <a:solidFill>
                  <a:srgbClr val="D4D4D4"/>
                </a:solidFill>
                <a:highlight>
                  <a:srgbClr val="1E1E1E"/>
                </a:highlight>
                <a:latin typeface="Courier New"/>
                <a:ea typeface="Courier New"/>
                <a:cs typeface="Courier New"/>
                <a:sym typeface="Courier New"/>
              </a:rPr>
              <a:t> = "http://www.w3.org/2000/svg"</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for (let </a:t>
            </a:r>
            <a:r>
              <a:rPr lang="en" sz="800">
                <a:solidFill>
                  <a:srgbClr val="9CDCFE"/>
                </a:solidFill>
                <a:highlight>
                  <a:srgbClr val="1E1E1E"/>
                </a:highlight>
                <a:latin typeface="Courier New"/>
                <a:ea typeface="Courier New"/>
                <a:cs typeface="Courier New"/>
                <a:sym typeface="Courier New"/>
              </a:rPr>
              <a:t>i</a:t>
            </a:r>
            <a:r>
              <a:rPr lang="en" sz="800">
                <a:solidFill>
                  <a:srgbClr val="D4D4D4"/>
                </a:solidFill>
                <a:highlight>
                  <a:srgbClr val="1E1E1E"/>
                </a:highlight>
                <a:latin typeface="Courier New"/>
                <a:ea typeface="Courier New"/>
                <a:cs typeface="Courier New"/>
                <a:sym typeface="Courier New"/>
              </a:rPr>
              <a:t> = 0; </a:t>
            </a:r>
            <a:r>
              <a:rPr lang="en" sz="800">
                <a:solidFill>
                  <a:srgbClr val="9CDCFE"/>
                </a:solidFill>
                <a:highlight>
                  <a:srgbClr val="1E1E1E"/>
                </a:highlight>
                <a:latin typeface="Courier New"/>
                <a:ea typeface="Courier New"/>
                <a:cs typeface="Courier New"/>
                <a:sym typeface="Courier New"/>
              </a:rPr>
              <a:t>i</a:t>
            </a:r>
            <a:r>
              <a:rPr lang="en" sz="800">
                <a:solidFill>
                  <a:srgbClr val="D4D4D4"/>
                </a:solidFill>
                <a:highlight>
                  <a:srgbClr val="1E1E1E"/>
                </a:highlight>
                <a:latin typeface="Courier New"/>
                <a:ea typeface="Courier New"/>
                <a:cs typeface="Courier New"/>
                <a:sym typeface="Courier New"/>
              </a:rPr>
              <a:t> </a:t>
            </a:r>
            <a:r>
              <a:rPr lang="en" sz="800">
                <a:solidFill>
                  <a:srgbClr val="F44747"/>
                </a:solidFill>
                <a:highlight>
                  <a:srgbClr val="1E1E1E"/>
                </a:highlight>
                <a:latin typeface="Courier New"/>
                <a:ea typeface="Courier New"/>
                <a:cs typeface="Courier New"/>
                <a:sym typeface="Courier New"/>
              </a:rPr>
              <a:t>&lt;</a:t>
            </a:r>
            <a:r>
              <a:rPr lang="en" sz="800">
                <a:solidFill>
                  <a:srgbClr val="D4D4D4"/>
                </a:solidFill>
                <a:highlight>
                  <a:srgbClr val="1E1E1E"/>
                </a:highlight>
                <a:latin typeface="Courier New"/>
                <a:ea typeface="Courier New"/>
                <a:cs typeface="Courier New"/>
                <a:sym typeface="Courier New"/>
              </a:rPr>
              <a:t> 30; </a:t>
            </a:r>
            <a:r>
              <a:rPr lang="en" sz="800">
                <a:solidFill>
                  <a:srgbClr val="9CDCFE"/>
                </a:solidFill>
                <a:highlight>
                  <a:srgbClr val="1E1E1E"/>
                </a:highlight>
                <a:latin typeface="Courier New"/>
                <a:ea typeface="Courier New"/>
                <a:cs typeface="Courier New"/>
                <a:sym typeface="Courier New"/>
              </a:rPr>
              <a:t>i</a:t>
            </a:r>
            <a:r>
              <a:rPr lang="en" sz="800">
                <a:solidFill>
                  <a:srgbClr val="D4D4D4"/>
                </a:solidFill>
                <a:highlight>
                  <a:srgbClr val="1E1E1E"/>
                </a:highlight>
                <a:latin typeface="Courier New"/>
                <a:ea typeface="Courier New"/>
                <a:cs typeface="Courier New"/>
                <a:sym typeface="Courier New"/>
              </a:rPr>
              <a:t>++) {</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let </a:t>
            </a:r>
            <a:r>
              <a:rPr lang="en" sz="800">
                <a:solidFill>
                  <a:srgbClr val="9CDCFE"/>
                </a:solidFill>
                <a:highlight>
                  <a:srgbClr val="1E1E1E"/>
                </a:highlight>
                <a:latin typeface="Courier New"/>
                <a:ea typeface="Courier New"/>
                <a:cs typeface="Courier New"/>
                <a:sym typeface="Courier New"/>
              </a:rPr>
              <a:t>my_leaf</a:t>
            </a:r>
            <a:r>
              <a:rPr lang="en" sz="800">
                <a:solidFill>
                  <a:srgbClr val="D4D4D4"/>
                </a:solidFill>
                <a:highlight>
                  <a:srgbClr val="1E1E1E"/>
                </a:highlight>
                <a:latin typeface="Courier New"/>
                <a:ea typeface="Courier New"/>
                <a:cs typeface="Courier New"/>
                <a:sym typeface="Courier New"/>
              </a:rPr>
              <a:t> = </a:t>
            </a:r>
            <a:r>
              <a:rPr lang="en" sz="800">
                <a:solidFill>
                  <a:srgbClr val="9CDCFE"/>
                </a:solidFill>
                <a:highlight>
                  <a:srgbClr val="1E1E1E"/>
                </a:highlight>
                <a:latin typeface="Courier New"/>
                <a:ea typeface="Courier New"/>
                <a:cs typeface="Courier New"/>
                <a:sym typeface="Courier New"/>
              </a:rPr>
              <a:t>document</a:t>
            </a:r>
            <a:r>
              <a:rPr lang="en" sz="800">
                <a:solidFill>
                  <a:srgbClr val="D4D4D4"/>
                </a:solidFill>
                <a:highlight>
                  <a:srgbClr val="1E1E1E"/>
                </a:highlight>
                <a:latin typeface="Courier New"/>
                <a:ea typeface="Courier New"/>
                <a:cs typeface="Courier New"/>
                <a:sym typeface="Courier New"/>
              </a:rPr>
              <a:t>.</a:t>
            </a:r>
            <a:r>
              <a:rPr lang="en" sz="800">
                <a:solidFill>
                  <a:srgbClr val="DCDCAA"/>
                </a:solidFill>
                <a:highlight>
                  <a:srgbClr val="1E1E1E"/>
                </a:highlight>
                <a:latin typeface="Courier New"/>
                <a:ea typeface="Courier New"/>
                <a:cs typeface="Courier New"/>
                <a:sym typeface="Courier New"/>
              </a:rPr>
              <a:t>createElementNS</a:t>
            </a:r>
            <a:r>
              <a:rPr lang="en" sz="800">
                <a:solidFill>
                  <a:srgbClr val="D4D4D4"/>
                </a:solidFill>
                <a:highlight>
                  <a:srgbClr val="1E1E1E"/>
                </a:highlight>
                <a:latin typeface="Courier New"/>
                <a:ea typeface="Courier New"/>
                <a:cs typeface="Courier New"/>
                <a:sym typeface="Courier New"/>
              </a:rPr>
              <a:t>(</a:t>
            </a:r>
            <a:r>
              <a:rPr lang="en" sz="800">
                <a:solidFill>
                  <a:srgbClr val="4FC1FF"/>
                </a:solidFill>
                <a:highlight>
                  <a:srgbClr val="1E1E1E"/>
                </a:highlight>
                <a:latin typeface="Courier New"/>
                <a:ea typeface="Courier New"/>
                <a:cs typeface="Courier New"/>
                <a:sym typeface="Courier New"/>
              </a:rPr>
              <a:t>namespace</a:t>
            </a:r>
            <a:r>
              <a:rPr lang="en" sz="800">
                <a:solidFill>
                  <a:srgbClr val="D4D4D4"/>
                </a:solidFill>
                <a:highlight>
                  <a:srgbClr val="1E1E1E"/>
                </a:highlight>
                <a:latin typeface="Courier New"/>
                <a:ea typeface="Courier New"/>
                <a:cs typeface="Courier New"/>
                <a:sym typeface="Courier New"/>
              </a:rPr>
              <a:t>, "use");</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a:t>
            </a:r>
            <a:r>
              <a:rPr lang="en" sz="800">
                <a:solidFill>
                  <a:srgbClr val="9CDCFE"/>
                </a:solidFill>
                <a:highlight>
                  <a:srgbClr val="1E1E1E"/>
                </a:highlight>
                <a:latin typeface="Courier New"/>
                <a:ea typeface="Courier New"/>
                <a:cs typeface="Courier New"/>
                <a:sym typeface="Courier New"/>
              </a:rPr>
              <a:t>my_leaf</a:t>
            </a:r>
            <a:r>
              <a:rPr lang="en" sz="800">
                <a:solidFill>
                  <a:srgbClr val="D4D4D4"/>
                </a:solidFill>
                <a:highlight>
                  <a:srgbClr val="1E1E1E"/>
                </a:highlight>
                <a:latin typeface="Courier New"/>
                <a:ea typeface="Courier New"/>
                <a:cs typeface="Courier New"/>
                <a:sym typeface="Courier New"/>
              </a:rPr>
              <a:t>.</a:t>
            </a:r>
            <a:r>
              <a:rPr lang="en" sz="800">
                <a:solidFill>
                  <a:srgbClr val="DCDCAA"/>
                </a:solidFill>
                <a:highlight>
                  <a:srgbClr val="1E1E1E"/>
                </a:highlight>
                <a:latin typeface="Courier New"/>
                <a:ea typeface="Courier New"/>
                <a:cs typeface="Courier New"/>
                <a:sym typeface="Courier New"/>
              </a:rPr>
              <a:t>setAttribute</a:t>
            </a:r>
            <a:r>
              <a:rPr lang="en" sz="800">
                <a:solidFill>
                  <a:srgbClr val="D4D4D4"/>
                </a:solidFill>
                <a:highlight>
                  <a:srgbClr val="1E1E1E"/>
                </a:highlight>
                <a:latin typeface="Courier New"/>
                <a:ea typeface="Courier New"/>
                <a:cs typeface="Courier New"/>
                <a:sym typeface="Courier New"/>
              </a:rPr>
              <a:t>('href', '#leaf');</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 let’s create random x and y values</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const </a:t>
            </a:r>
            <a:r>
              <a:rPr lang="en" sz="800">
                <a:solidFill>
                  <a:srgbClr val="4FC1FF"/>
                </a:solidFill>
                <a:highlight>
                  <a:srgbClr val="1E1E1E"/>
                </a:highlight>
                <a:latin typeface="Courier New"/>
                <a:ea typeface="Courier New"/>
                <a:cs typeface="Courier New"/>
                <a:sym typeface="Courier New"/>
              </a:rPr>
              <a:t>xpos</a:t>
            </a:r>
            <a:r>
              <a:rPr lang="en" sz="800">
                <a:solidFill>
                  <a:srgbClr val="D4D4D4"/>
                </a:solidFill>
                <a:highlight>
                  <a:srgbClr val="1E1E1E"/>
                </a:highlight>
                <a:latin typeface="Courier New"/>
                <a:ea typeface="Courier New"/>
                <a:cs typeface="Courier New"/>
                <a:sym typeface="Courier New"/>
              </a:rPr>
              <a:t> = </a:t>
            </a:r>
            <a:r>
              <a:rPr lang="en" sz="800">
                <a:solidFill>
                  <a:srgbClr val="9CDCFE"/>
                </a:solidFill>
                <a:highlight>
                  <a:srgbClr val="1E1E1E"/>
                </a:highlight>
                <a:latin typeface="Courier New"/>
                <a:ea typeface="Courier New"/>
                <a:cs typeface="Courier New"/>
                <a:sym typeface="Courier New"/>
              </a:rPr>
              <a:t>Math</a:t>
            </a:r>
            <a:r>
              <a:rPr lang="en" sz="800">
                <a:solidFill>
                  <a:srgbClr val="D4D4D4"/>
                </a:solidFill>
                <a:highlight>
                  <a:srgbClr val="1E1E1E"/>
                </a:highlight>
                <a:latin typeface="Courier New"/>
                <a:ea typeface="Courier New"/>
                <a:cs typeface="Courier New"/>
                <a:sym typeface="Courier New"/>
              </a:rPr>
              <a:t>.</a:t>
            </a:r>
            <a:r>
              <a:rPr lang="en" sz="800">
                <a:solidFill>
                  <a:srgbClr val="DCDCAA"/>
                </a:solidFill>
                <a:highlight>
                  <a:srgbClr val="1E1E1E"/>
                </a:highlight>
                <a:latin typeface="Courier New"/>
                <a:ea typeface="Courier New"/>
                <a:cs typeface="Courier New"/>
                <a:sym typeface="Courier New"/>
              </a:rPr>
              <a:t>random</a:t>
            </a:r>
            <a:r>
              <a:rPr lang="en" sz="800">
                <a:solidFill>
                  <a:srgbClr val="D4D4D4"/>
                </a:solidFill>
                <a:highlight>
                  <a:srgbClr val="1E1E1E"/>
                </a:highlight>
                <a:latin typeface="Courier New"/>
                <a:ea typeface="Courier New"/>
                <a:cs typeface="Courier New"/>
                <a:sym typeface="Courier New"/>
              </a:rPr>
              <a:t>() * 500; // value between 0-500</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const </a:t>
            </a:r>
            <a:r>
              <a:rPr lang="en" sz="800">
                <a:solidFill>
                  <a:srgbClr val="4FC1FF"/>
                </a:solidFill>
                <a:highlight>
                  <a:srgbClr val="1E1E1E"/>
                </a:highlight>
                <a:latin typeface="Courier New"/>
                <a:ea typeface="Courier New"/>
                <a:cs typeface="Courier New"/>
                <a:sym typeface="Courier New"/>
              </a:rPr>
              <a:t>ypos</a:t>
            </a:r>
            <a:r>
              <a:rPr lang="en" sz="800">
                <a:solidFill>
                  <a:srgbClr val="D4D4D4"/>
                </a:solidFill>
                <a:highlight>
                  <a:srgbClr val="1E1E1E"/>
                </a:highlight>
                <a:latin typeface="Courier New"/>
                <a:ea typeface="Courier New"/>
                <a:cs typeface="Courier New"/>
                <a:sym typeface="Courier New"/>
              </a:rPr>
              <a:t> = </a:t>
            </a:r>
            <a:r>
              <a:rPr lang="en" sz="800">
                <a:solidFill>
                  <a:srgbClr val="9CDCFE"/>
                </a:solidFill>
                <a:highlight>
                  <a:srgbClr val="1E1E1E"/>
                </a:highlight>
                <a:latin typeface="Courier New"/>
                <a:ea typeface="Courier New"/>
                <a:cs typeface="Courier New"/>
                <a:sym typeface="Courier New"/>
              </a:rPr>
              <a:t>Math</a:t>
            </a:r>
            <a:r>
              <a:rPr lang="en" sz="800">
                <a:solidFill>
                  <a:srgbClr val="D4D4D4"/>
                </a:solidFill>
                <a:highlight>
                  <a:srgbClr val="1E1E1E"/>
                </a:highlight>
                <a:latin typeface="Courier New"/>
                <a:ea typeface="Courier New"/>
                <a:cs typeface="Courier New"/>
                <a:sym typeface="Courier New"/>
              </a:rPr>
              <a:t>.</a:t>
            </a:r>
            <a:r>
              <a:rPr lang="en" sz="800">
                <a:solidFill>
                  <a:srgbClr val="DCDCAA"/>
                </a:solidFill>
                <a:highlight>
                  <a:srgbClr val="1E1E1E"/>
                </a:highlight>
                <a:latin typeface="Courier New"/>
                <a:ea typeface="Courier New"/>
                <a:cs typeface="Courier New"/>
                <a:sym typeface="Courier New"/>
              </a:rPr>
              <a:t>random</a:t>
            </a:r>
            <a:r>
              <a:rPr lang="en" sz="800">
                <a:solidFill>
                  <a:srgbClr val="D4D4D4"/>
                </a:solidFill>
                <a:highlight>
                  <a:srgbClr val="1E1E1E"/>
                </a:highlight>
                <a:latin typeface="Courier New"/>
                <a:ea typeface="Courier New"/>
                <a:cs typeface="Courier New"/>
                <a:sym typeface="Courier New"/>
              </a:rPr>
              <a:t>() * 500; // value between 0-500</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a:t>
            </a:r>
            <a:r>
              <a:rPr lang="en" sz="800">
                <a:solidFill>
                  <a:srgbClr val="9CDCFE"/>
                </a:solidFill>
                <a:highlight>
                  <a:srgbClr val="1E1E1E"/>
                </a:highlight>
                <a:latin typeface="Courier New"/>
                <a:ea typeface="Courier New"/>
                <a:cs typeface="Courier New"/>
                <a:sym typeface="Courier New"/>
              </a:rPr>
              <a:t>my_leaf</a:t>
            </a:r>
            <a:r>
              <a:rPr lang="en" sz="800">
                <a:solidFill>
                  <a:srgbClr val="D4D4D4"/>
                </a:solidFill>
                <a:highlight>
                  <a:srgbClr val="1E1E1E"/>
                </a:highlight>
                <a:latin typeface="Courier New"/>
                <a:ea typeface="Courier New"/>
                <a:cs typeface="Courier New"/>
                <a:sym typeface="Courier New"/>
              </a:rPr>
              <a:t>.</a:t>
            </a:r>
            <a:r>
              <a:rPr lang="en" sz="800">
                <a:solidFill>
                  <a:srgbClr val="DCDCAA"/>
                </a:solidFill>
                <a:highlight>
                  <a:srgbClr val="1E1E1E"/>
                </a:highlight>
                <a:latin typeface="Courier New"/>
                <a:ea typeface="Courier New"/>
                <a:cs typeface="Courier New"/>
                <a:sym typeface="Courier New"/>
              </a:rPr>
              <a:t>setAttribute</a:t>
            </a:r>
            <a:r>
              <a:rPr lang="en" sz="800">
                <a:solidFill>
                  <a:srgbClr val="D4D4D4"/>
                </a:solidFill>
                <a:highlight>
                  <a:srgbClr val="1E1E1E"/>
                </a:highlight>
                <a:latin typeface="Courier New"/>
                <a:ea typeface="Courier New"/>
                <a:cs typeface="Courier New"/>
                <a:sym typeface="Courier New"/>
              </a:rPr>
              <a:t>("x", </a:t>
            </a:r>
            <a:r>
              <a:rPr lang="en" sz="800">
                <a:solidFill>
                  <a:srgbClr val="4FC1FF"/>
                </a:solidFill>
                <a:highlight>
                  <a:srgbClr val="1E1E1E"/>
                </a:highlight>
                <a:latin typeface="Courier New"/>
                <a:ea typeface="Courier New"/>
                <a:cs typeface="Courier New"/>
                <a:sym typeface="Courier New"/>
              </a:rPr>
              <a:t>xpos</a:t>
            </a:r>
            <a:r>
              <a:rPr lang="en" sz="800">
                <a:solidFill>
                  <a:srgbClr val="D4D4D4"/>
                </a:solidFill>
                <a:highlight>
                  <a:srgbClr val="1E1E1E"/>
                </a:highlight>
                <a:latin typeface="Courier New"/>
                <a:ea typeface="Courier New"/>
                <a:cs typeface="Courier New"/>
                <a:sym typeface="Courier New"/>
              </a:rPr>
              <a:t>);</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a:t>
            </a:r>
            <a:r>
              <a:rPr lang="en" sz="800">
                <a:solidFill>
                  <a:srgbClr val="9CDCFE"/>
                </a:solidFill>
                <a:highlight>
                  <a:srgbClr val="1E1E1E"/>
                </a:highlight>
                <a:latin typeface="Courier New"/>
                <a:ea typeface="Courier New"/>
                <a:cs typeface="Courier New"/>
                <a:sym typeface="Courier New"/>
              </a:rPr>
              <a:t>my_leaf</a:t>
            </a:r>
            <a:r>
              <a:rPr lang="en" sz="800">
                <a:solidFill>
                  <a:srgbClr val="D4D4D4"/>
                </a:solidFill>
                <a:highlight>
                  <a:srgbClr val="1E1E1E"/>
                </a:highlight>
                <a:latin typeface="Courier New"/>
                <a:ea typeface="Courier New"/>
                <a:cs typeface="Courier New"/>
                <a:sym typeface="Courier New"/>
              </a:rPr>
              <a:t>.</a:t>
            </a:r>
            <a:r>
              <a:rPr lang="en" sz="800">
                <a:solidFill>
                  <a:srgbClr val="DCDCAA"/>
                </a:solidFill>
                <a:highlight>
                  <a:srgbClr val="1E1E1E"/>
                </a:highlight>
                <a:latin typeface="Courier New"/>
                <a:ea typeface="Courier New"/>
                <a:cs typeface="Courier New"/>
                <a:sym typeface="Courier New"/>
              </a:rPr>
              <a:t>setAttribute</a:t>
            </a:r>
            <a:r>
              <a:rPr lang="en" sz="800">
                <a:solidFill>
                  <a:srgbClr val="D4D4D4"/>
                </a:solidFill>
                <a:highlight>
                  <a:srgbClr val="1E1E1E"/>
                </a:highlight>
                <a:latin typeface="Courier New"/>
                <a:ea typeface="Courier New"/>
                <a:cs typeface="Courier New"/>
                <a:sym typeface="Courier New"/>
              </a:rPr>
              <a:t>("y", </a:t>
            </a:r>
            <a:r>
              <a:rPr lang="en" sz="800">
                <a:solidFill>
                  <a:srgbClr val="4FC1FF"/>
                </a:solidFill>
                <a:highlight>
                  <a:srgbClr val="1E1E1E"/>
                </a:highlight>
                <a:latin typeface="Courier New"/>
                <a:ea typeface="Courier New"/>
                <a:cs typeface="Courier New"/>
                <a:sym typeface="Courier New"/>
              </a:rPr>
              <a:t>ypos</a:t>
            </a:r>
            <a:r>
              <a:rPr lang="en" sz="800">
                <a:solidFill>
                  <a:srgbClr val="D4D4D4"/>
                </a:solidFill>
                <a:highlight>
                  <a:srgbClr val="1E1E1E"/>
                </a:highlight>
                <a:latin typeface="Courier New"/>
                <a:ea typeface="Courier New"/>
                <a:cs typeface="Courier New"/>
                <a:sym typeface="Courier New"/>
              </a:rPr>
              <a:t>);</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a:t>
            </a:r>
            <a:r>
              <a:rPr b="1" lang="en" sz="800">
                <a:solidFill>
                  <a:srgbClr val="D4D4D4"/>
                </a:solidFill>
                <a:highlight>
                  <a:srgbClr val="1E1E1E"/>
                </a:highlight>
                <a:latin typeface="Courier New"/>
                <a:ea typeface="Courier New"/>
                <a:cs typeface="Courier New"/>
                <a:sym typeface="Courier New"/>
              </a:rPr>
              <a:t>const </a:t>
            </a:r>
            <a:r>
              <a:rPr b="1" lang="en" sz="800">
                <a:solidFill>
                  <a:srgbClr val="4FC1FF"/>
                </a:solidFill>
                <a:highlight>
                  <a:srgbClr val="1E1E1E"/>
                </a:highlight>
                <a:latin typeface="Courier New"/>
                <a:ea typeface="Courier New"/>
                <a:cs typeface="Courier New"/>
                <a:sym typeface="Courier New"/>
              </a:rPr>
              <a:t>angle</a:t>
            </a:r>
            <a:r>
              <a:rPr b="1" lang="en" sz="800">
                <a:solidFill>
                  <a:srgbClr val="D4D4D4"/>
                </a:solidFill>
                <a:highlight>
                  <a:srgbClr val="1E1E1E"/>
                </a:highlight>
                <a:latin typeface="Courier New"/>
                <a:ea typeface="Courier New"/>
                <a:cs typeface="Courier New"/>
                <a:sym typeface="Courier New"/>
              </a:rPr>
              <a:t> = </a:t>
            </a:r>
            <a:r>
              <a:rPr b="1" lang="en" sz="800">
                <a:solidFill>
                  <a:srgbClr val="9CDCFE"/>
                </a:solidFill>
                <a:highlight>
                  <a:srgbClr val="1E1E1E"/>
                </a:highlight>
                <a:latin typeface="Courier New"/>
                <a:ea typeface="Courier New"/>
                <a:cs typeface="Courier New"/>
                <a:sym typeface="Courier New"/>
              </a:rPr>
              <a:t>Math</a:t>
            </a:r>
            <a:r>
              <a:rPr b="1" lang="en" sz="800">
                <a:solidFill>
                  <a:srgbClr val="D4D4D4"/>
                </a:solidFill>
                <a:highlight>
                  <a:srgbClr val="1E1E1E"/>
                </a:highlight>
                <a:latin typeface="Courier New"/>
                <a:ea typeface="Courier New"/>
                <a:cs typeface="Courier New"/>
                <a:sym typeface="Courier New"/>
              </a:rPr>
              <a:t>.</a:t>
            </a:r>
            <a:r>
              <a:rPr b="1" lang="en" sz="800">
                <a:solidFill>
                  <a:srgbClr val="DCDCAA"/>
                </a:solidFill>
                <a:highlight>
                  <a:srgbClr val="1E1E1E"/>
                </a:highlight>
                <a:latin typeface="Courier New"/>
                <a:ea typeface="Courier New"/>
                <a:cs typeface="Courier New"/>
                <a:sym typeface="Courier New"/>
              </a:rPr>
              <a:t>random</a:t>
            </a:r>
            <a:r>
              <a:rPr b="1" lang="en" sz="800">
                <a:solidFill>
                  <a:srgbClr val="D4D4D4"/>
                </a:solidFill>
                <a:highlight>
                  <a:srgbClr val="1E1E1E"/>
                </a:highlight>
                <a:latin typeface="Courier New"/>
                <a:ea typeface="Courier New"/>
                <a:cs typeface="Courier New"/>
                <a:sym typeface="Courier New"/>
              </a:rPr>
              <a:t>() * 180;</a:t>
            </a:r>
            <a:endParaRPr b="1"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800">
                <a:solidFill>
                  <a:srgbClr val="D4D4D4"/>
                </a:solidFill>
                <a:highlight>
                  <a:srgbClr val="1E1E1E"/>
                </a:highlight>
                <a:latin typeface="Courier New"/>
                <a:ea typeface="Courier New"/>
                <a:cs typeface="Courier New"/>
                <a:sym typeface="Courier New"/>
              </a:rPr>
              <a:t>       const </a:t>
            </a:r>
            <a:r>
              <a:rPr b="1" lang="en" sz="800">
                <a:solidFill>
                  <a:srgbClr val="4FC1FF"/>
                </a:solidFill>
                <a:highlight>
                  <a:srgbClr val="1E1E1E"/>
                </a:highlight>
                <a:latin typeface="Courier New"/>
                <a:ea typeface="Courier New"/>
                <a:cs typeface="Courier New"/>
                <a:sym typeface="Courier New"/>
              </a:rPr>
              <a:t>scale</a:t>
            </a:r>
            <a:r>
              <a:rPr b="1" lang="en" sz="800">
                <a:solidFill>
                  <a:srgbClr val="D4D4D4"/>
                </a:solidFill>
                <a:highlight>
                  <a:srgbClr val="1E1E1E"/>
                </a:highlight>
                <a:latin typeface="Courier New"/>
                <a:ea typeface="Courier New"/>
                <a:cs typeface="Courier New"/>
                <a:sym typeface="Courier New"/>
              </a:rPr>
              <a:t> = .75 + </a:t>
            </a:r>
            <a:r>
              <a:rPr b="1" lang="en" sz="800">
                <a:solidFill>
                  <a:srgbClr val="9CDCFE"/>
                </a:solidFill>
                <a:highlight>
                  <a:srgbClr val="1E1E1E"/>
                </a:highlight>
                <a:latin typeface="Courier New"/>
                <a:ea typeface="Courier New"/>
                <a:cs typeface="Courier New"/>
                <a:sym typeface="Courier New"/>
              </a:rPr>
              <a:t>Math</a:t>
            </a:r>
            <a:r>
              <a:rPr b="1" lang="en" sz="800">
                <a:solidFill>
                  <a:srgbClr val="D4D4D4"/>
                </a:solidFill>
                <a:highlight>
                  <a:srgbClr val="1E1E1E"/>
                </a:highlight>
                <a:latin typeface="Courier New"/>
                <a:ea typeface="Courier New"/>
                <a:cs typeface="Courier New"/>
                <a:sym typeface="Courier New"/>
              </a:rPr>
              <a:t>.</a:t>
            </a:r>
            <a:r>
              <a:rPr b="1" lang="en" sz="800">
                <a:solidFill>
                  <a:srgbClr val="DCDCAA"/>
                </a:solidFill>
                <a:highlight>
                  <a:srgbClr val="1E1E1E"/>
                </a:highlight>
                <a:latin typeface="Courier New"/>
                <a:ea typeface="Courier New"/>
                <a:cs typeface="Courier New"/>
                <a:sym typeface="Courier New"/>
              </a:rPr>
              <a:t>random</a:t>
            </a:r>
            <a:r>
              <a:rPr b="1" lang="en" sz="800">
                <a:solidFill>
                  <a:srgbClr val="D4D4D4"/>
                </a:solidFill>
                <a:highlight>
                  <a:srgbClr val="1E1E1E"/>
                </a:highlight>
                <a:latin typeface="Courier New"/>
                <a:ea typeface="Courier New"/>
                <a:cs typeface="Courier New"/>
                <a:sym typeface="Courier New"/>
              </a:rPr>
              <a:t>() * .25;</a:t>
            </a:r>
            <a:endParaRPr b="1"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b="1" lang="en" sz="800">
                <a:solidFill>
                  <a:srgbClr val="D4D4D4"/>
                </a:solidFill>
                <a:highlight>
                  <a:srgbClr val="1E1E1E"/>
                </a:highlight>
                <a:latin typeface="Courier New"/>
                <a:ea typeface="Courier New"/>
                <a:cs typeface="Courier New"/>
                <a:sym typeface="Courier New"/>
              </a:rPr>
              <a:t>       </a:t>
            </a:r>
            <a:r>
              <a:rPr b="1" lang="en" sz="800">
                <a:solidFill>
                  <a:srgbClr val="9CDCFE"/>
                </a:solidFill>
                <a:highlight>
                  <a:srgbClr val="1E1E1E"/>
                </a:highlight>
                <a:latin typeface="Courier New"/>
                <a:ea typeface="Courier New"/>
                <a:cs typeface="Courier New"/>
                <a:sym typeface="Courier New"/>
              </a:rPr>
              <a:t>my_leaf</a:t>
            </a:r>
            <a:r>
              <a:rPr b="1" lang="en" sz="800">
                <a:solidFill>
                  <a:srgbClr val="D4D4D4"/>
                </a:solidFill>
                <a:highlight>
                  <a:srgbClr val="1E1E1E"/>
                </a:highlight>
                <a:latin typeface="Courier New"/>
                <a:ea typeface="Courier New"/>
                <a:cs typeface="Courier New"/>
                <a:sym typeface="Courier New"/>
              </a:rPr>
              <a:t>.</a:t>
            </a:r>
            <a:r>
              <a:rPr b="1" lang="en" sz="800">
                <a:solidFill>
                  <a:srgbClr val="DCDCAA"/>
                </a:solidFill>
                <a:highlight>
                  <a:srgbClr val="1E1E1E"/>
                </a:highlight>
                <a:latin typeface="Courier New"/>
                <a:ea typeface="Courier New"/>
                <a:cs typeface="Courier New"/>
                <a:sym typeface="Courier New"/>
              </a:rPr>
              <a:t>setAttribute</a:t>
            </a:r>
            <a:r>
              <a:rPr b="1" lang="en" sz="800">
                <a:solidFill>
                  <a:srgbClr val="D4D4D4"/>
                </a:solidFill>
                <a:highlight>
                  <a:srgbClr val="1E1E1E"/>
                </a:highlight>
                <a:latin typeface="Courier New"/>
                <a:ea typeface="Courier New"/>
                <a:cs typeface="Courier New"/>
                <a:sym typeface="Courier New"/>
              </a:rPr>
              <a:t>("transform", `scale(${</a:t>
            </a:r>
            <a:r>
              <a:rPr b="1" lang="en" sz="800">
                <a:solidFill>
                  <a:srgbClr val="4FC1FF"/>
                </a:solidFill>
                <a:highlight>
                  <a:srgbClr val="1E1E1E"/>
                </a:highlight>
                <a:latin typeface="Courier New"/>
                <a:ea typeface="Courier New"/>
                <a:cs typeface="Courier New"/>
                <a:sym typeface="Courier New"/>
              </a:rPr>
              <a:t>scale</a:t>
            </a:r>
            <a:r>
              <a:rPr b="1" lang="en" sz="800">
                <a:solidFill>
                  <a:srgbClr val="D4D4D4"/>
                </a:solidFill>
                <a:highlight>
                  <a:srgbClr val="1E1E1E"/>
                </a:highlight>
                <a:latin typeface="Courier New"/>
                <a:ea typeface="Courier New"/>
                <a:cs typeface="Courier New"/>
                <a:sym typeface="Courier New"/>
              </a:rPr>
              <a:t>}) rotate(${</a:t>
            </a:r>
            <a:r>
              <a:rPr b="1" lang="en" sz="800">
                <a:solidFill>
                  <a:srgbClr val="4FC1FF"/>
                </a:solidFill>
                <a:highlight>
                  <a:srgbClr val="1E1E1E"/>
                </a:highlight>
                <a:latin typeface="Courier New"/>
                <a:ea typeface="Courier New"/>
                <a:cs typeface="Courier New"/>
                <a:sym typeface="Courier New"/>
              </a:rPr>
              <a:t>angle</a:t>
            </a:r>
            <a:r>
              <a:rPr b="1" lang="en" sz="800">
                <a:solidFill>
                  <a:srgbClr val="D4D4D4"/>
                </a:solidFill>
                <a:highlight>
                  <a:srgbClr val="1E1E1E"/>
                </a:highlight>
                <a:latin typeface="Courier New"/>
                <a:ea typeface="Courier New"/>
                <a:cs typeface="Courier New"/>
                <a:sym typeface="Courier New"/>
              </a:rPr>
              <a:t>}, ${</a:t>
            </a:r>
            <a:r>
              <a:rPr b="1" lang="en" sz="800">
                <a:solidFill>
                  <a:srgbClr val="4FC1FF"/>
                </a:solidFill>
                <a:highlight>
                  <a:srgbClr val="1E1E1E"/>
                </a:highlight>
                <a:latin typeface="Courier New"/>
                <a:ea typeface="Courier New"/>
                <a:cs typeface="Courier New"/>
                <a:sym typeface="Courier New"/>
              </a:rPr>
              <a:t>xpos</a:t>
            </a:r>
            <a:r>
              <a:rPr b="1" lang="en" sz="800">
                <a:solidFill>
                  <a:srgbClr val="D4D4D4"/>
                </a:solidFill>
                <a:highlight>
                  <a:srgbClr val="1E1E1E"/>
                </a:highlight>
                <a:latin typeface="Courier New"/>
                <a:ea typeface="Courier New"/>
                <a:cs typeface="Courier New"/>
                <a:sym typeface="Courier New"/>
              </a:rPr>
              <a:t>}, ${</a:t>
            </a:r>
            <a:r>
              <a:rPr b="1" lang="en" sz="800">
                <a:solidFill>
                  <a:srgbClr val="4FC1FF"/>
                </a:solidFill>
                <a:highlight>
                  <a:srgbClr val="1E1E1E"/>
                </a:highlight>
                <a:latin typeface="Courier New"/>
                <a:ea typeface="Courier New"/>
                <a:cs typeface="Courier New"/>
                <a:sym typeface="Courier New"/>
              </a:rPr>
              <a:t>ypos</a:t>
            </a:r>
            <a:r>
              <a:rPr b="1" lang="en" sz="800">
                <a:solidFill>
                  <a:srgbClr val="D4D4D4"/>
                </a:solidFill>
                <a:highlight>
                  <a:srgbClr val="1E1E1E"/>
                </a:highlight>
                <a:latin typeface="Courier New"/>
                <a:ea typeface="Courier New"/>
                <a:cs typeface="Courier New"/>
                <a:sym typeface="Courier New"/>
              </a:rPr>
              <a:t>})`);</a:t>
            </a:r>
            <a:endParaRPr b="1"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a:t>
            </a:r>
            <a:r>
              <a:rPr lang="en" sz="800">
                <a:solidFill>
                  <a:srgbClr val="4FC1FF"/>
                </a:solidFill>
                <a:highlight>
                  <a:srgbClr val="1E1E1E"/>
                </a:highlight>
                <a:latin typeface="Courier New"/>
                <a:ea typeface="Courier New"/>
                <a:cs typeface="Courier New"/>
                <a:sym typeface="Courier New"/>
              </a:rPr>
              <a:t>svg</a:t>
            </a:r>
            <a:r>
              <a:rPr lang="en" sz="800">
                <a:solidFill>
                  <a:srgbClr val="D4D4D4"/>
                </a:solidFill>
                <a:highlight>
                  <a:srgbClr val="1E1E1E"/>
                </a:highlight>
                <a:latin typeface="Courier New"/>
                <a:ea typeface="Courier New"/>
                <a:cs typeface="Courier New"/>
                <a:sym typeface="Courier New"/>
              </a:rPr>
              <a:t>.</a:t>
            </a:r>
            <a:r>
              <a:rPr lang="en" sz="800">
                <a:solidFill>
                  <a:srgbClr val="DCDCAA"/>
                </a:solidFill>
                <a:highlight>
                  <a:srgbClr val="1E1E1E"/>
                </a:highlight>
                <a:latin typeface="Courier New"/>
                <a:ea typeface="Courier New"/>
                <a:cs typeface="Courier New"/>
                <a:sym typeface="Courier New"/>
              </a:rPr>
              <a:t>appendChild</a:t>
            </a:r>
            <a:r>
              <a:rPr lang="en" sz="800">
                <a:solidFill>
                  <a:srgbClr val="D4D4D4"/>
                </a:solidFill>
                <a:highlight>
                  <a:srgbClr val="1E1E1E"/>
                </a:highlight>
                <a:latin typeface="Courier New"/>
                <a:ea typeface="Courier New"/>
                <a:cs typeface="Courier New"/>
                <a:sym typeface="Courier New"/>
              </a:rPr>
              <a:t>(</a:t>
            </a:r>
            <a:r>
              <a:rPr lang="en" sz="800">
                <a:solidFill>
                  <a:srgbClr val="9CDCFE"/>
                </a:solidFill>
                <a:highlight>
                  <a:srgbClr val="1E1E1E"/>
                </a:highlight>
                <a:latin typeface="Courier New"/>
                <a:ea typeface="Courier New"/>
                <a:cs typeface="Courier New"/>
                <a:sym typeface="Courier New"/>
              </a:rPr>
              <a:t>my_leaf</a:t>
            </a:r>
            <a:r>
              <a:rPr lang="en" sz="800">
                <a:solidFill>
                  <a:srgbClr val="D4D4D4"/>
                </a:solidFill>
                <a:highlight>
                  <a:srgbClr val="1E1E1E"/>
                </a:highlight>
                <a:latin typeface="Courier New"/>
                <a:ea typeface="Courier New"/>
                <a:cs typeface="Courier New"/>
                <a:sym typeface="Courier New"/>
              </a:rPr>
              <a:t>);</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D4D4D4"/>
                </a:solidFill>
                <a:highlight>
                  <a:srgbClr val="1E1E1E"/>
                </a:highlight>
                <a:latin typeface="Courier New"/>
                <a:ea typeface="Courier New"/>
                <a:cs typeface="Courier New"/>
                <a:sym typeface="Courier New"/>
              </a:rPr>
              <a:t>   }</a:t>
            </a:r>
            <a:endParaRPr sz="8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800">
                <a:solidFill>
                  <a:srgbClr val="808080"/>
                </a:solidFill>
                <a:highlight>
                  <a:srgbClr val="1E1E1E"/>
                </a:highlight>
                <a:latin typeface="Courier New"/>
                <a:ea typeface="Courier New"/>
                <a:cs typeface="Courier New"/>
                <a:sym typeface="Courier New"/>
              </a:rPr>
              <a:t>&lt;/</a:t>
            </a:r>
            <a:r>
              <a:rPr lang="en" sz="800">
                <a:solidFill>
                  <a:srgbClr val="569CD6"/>
                </a:solidFill>
                <a:highlight>
                  <a:srgbClr val="1E1E1E"/>
                </a:highlight>
                <a:latin typeface="Courier New"/>
                <a:ea typeface="Courier New"/>
                <a:cs typeface="Courier New"/>
                <a:sym typeface="Courier New"/>
              </a:rPr>
              <a:t>script</a:t>
            </a:r>
            <a:r>
              <a:rPr lang="en" sz="800">
                <a:solidFill>
                  <a:srgbClr val="808080"/>
                </a:solidFill>
                <a:highlight>
                  <a:srgbClr val="1E1E1E"/>
                </a:highlight>
                <a:latin typeface="Courier New"/>
                <a:ea typeface="Courier New"/>
                <a:cs typeface="Courier New"/>
                <a:sym typeface="Courier New"/>
              </a:rPr>
              <a:t>&gt;</a:t>
            </a:r>
            <a:endParaRPr sz="800">
              <a:solidFill>
                <a:srgbClr val="808080"/>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Now we’ll rotate and scale the leaves to make for a more realistic scatter</a:t>
            </a:r>
            <a:endParaRPr sz="1400">
              <a:solidFill>
                <a:srgbClr val="C586C0"/>
              </a:solidFill>
              <a:highlight>
                <a:srgbClr val="1E1E1E"/>
              </a:highlight>
              <a:latin typeface="Courier New"/>
              <a:ea typeface="Courier New"/>
              <a:cs typeface="Courier New"/>
              <a:sym typeface="Courier New"/>
            </a:endParaRPr>
          </a:p>
        </p:txBody>
      </p:sp>
      <p:sp>
        <p:nvSpPr>
          <p:cNvPr id="216" name="Google Shape;21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Calibri"/>
                <a:ea typeface="Calibri"/>
                <a:cs typeface="Calibri"/>
                <a:sym typeface="Calibri"/>
              </a:rPr>
              <a:t>generating elements</a:t>
            </a:r>
            <a:endParaRPr sz="2500">
              <a:latin typeface="Calibri"/>
              <a:ea typeface="Calibri"/>
              <a:cs typeface="Calibri"/>
              <a:sym typeface="Calibri"/>
            </a:endParaRPr>
          </a:p>
        </p:txBody>
      </p:sp>
      <p:pic>
        <p:nvPicPr>
          <p:cNvPr id="217" name="Google Shape;217;p34"/>
          <p:cNvPicPr preferRelativeResize="0"/>
          <p:nvPr/>
        </p:nvPicPr>
        <p:blipFill rotWithShape="1">
          <a:blip r:embed="rId3">
            <a:alphaModFix/>
          </a:blip>
          <a:srcRect b="0" l="9" r="9" t="0"/>
          <a:stretch/>
        </p:blipFill>
        <p:spPr>
          <a:xfrm>
            <a:off x="5601323" y="1086012"/>
            <a:ext cx="2974449" cy="297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for (let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 0;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a:t>
            </a:r>
            <a:r>
              <a:rPr lang="en" sz="900">
                <a:solidFill>
                  <a:srgbClr val="F44747"/>
                </a:solidFill>
                <a:latin typeface="Courier New"/>
                <a:ea typeface="Courier New"/>
                <a:cs typeface="Courier New"/>
                <a:sym typeface="Courier New"/>
              </a:rPr>
              <a:t>&lt;</a:t>
            </a:r>
            <a:r>
              <a:rPr lang="en" sz="900">
                <a:solidFill>
                  <a:srgbClr val="D4D4D4"/>
                </a:solidFill>
                <a:latin typeface="Courier New"/>
                <a:ea typeface="Courier New"/>
                <a:cs typeface="Courier New"/>
                <a:sym typeface="Courier New"/>
              </a:rPr>
              <a:t> 30;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let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createElementNS</a:t>
            </a:r>
            <a:r>
              <a:rPr lang="en" sz="900">
                <a:solidFill>
                  <a:srgbClr val="D4D4D4"/>
                </a:solidFill>
                <a:latin typeface="Courier New"/>
                <a:ea typeface="Courier New"/>
                <a:cs typeface="Courier New"/>
                <a:sym typeface="Courier New"/>
              </a:rPr>
              <a:t>(</a:t>
            </a:r>
            <a:r>
              <a:rPr lang="en" sz="900">
                <a:solidFill>
                  <a:srgbClr val="4FC1FF"/>
                </a:solidFill>
                <a:latin typeface="Courier New"/>
                <a:ea typeface="Courier New"/>
                <a:cs typeface="Courier New"/>
                <a:sym typeface="Courier New"/>
              </a:rPr>
              <a:t>namespace</a:t>
            </a:r>
            <a:r>
              <a:rPr lang="en" sz="900">
                <a:solidFill>
                  <a:srgbClr val="D4D4D4"/>
                </a:solidFill>
                <a:latin typeface="Courier New"/>
                <a:ea typeface="Courier New"/>
                <a:cs typeface="Courier New"/>
                <a:sym typeface="Courier New"/>
              </a:rPr>
              <a:t>, "use");</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('href', '#leaf');</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 </a:t>
            </a:r>
            <a:r>
              <a:rPr lang="en" sz="900">
                <a:solidFill>
                  <a:schemeClr val="dk1"/>
                </a:solidFill>
                <a:latin typeface="Courier New"/>
                <a:ea typeface="Courier New"/>
                <a:cs typeface="Courier New"/>
                <a:sym typeface="Courier New"/>
              </a:rPr>
              <a:t>&lt;all the stuff we just did&gt;</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my_leaf</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b="1" lang="en" sz="900">
                <a:solidFill>
                  <a:srgbClr val="D4D4D4"/>
                </a:solidFill>
                <a:latin typeface="Courier New"/>
                <a:ea typeface="Courier New"/>
                <a:cs typeface="Courier New"/>
                <a:sym typeface="Courier New"/>
              </a:rPr>
              <a:t>('fill', 'orange');</a:t>
            </a:r>
            <a:endParaRPr b="1"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Now let’s try changing the fill color for the leaves. </a:t>
            </a:r>
            <a:r>
              <a:rPr lang="en" sz="1400">
                <a:solidFill>
                  <a:schemeClr val="dk1"/>
                </a:solidFill>
                <a:latin typeface="Calibri"/>
                <a:ea typeface="Calibri"/>
                <a:cs typeface="Calibri"/>
                <a:sym typeface="Calibri"/>
              </a:rPr>
              <a:t>The fill color remains the same after we use setAttribute to change the fill to orange. Why?</a:t>
            </a:r>
            <a:endParaRPr sz="1400">
              <a:solidFill>
                <a:schemeClr val="dk1"/>
              </a:solidFill>
              <a:latin typeface="Calibri"/>
              <a:ea typeface="Calibri"/>
              <a:cs typeface="Calibri"/>
              <a:sym typeface="Calibri"/>
            </a:endParaRPr>
          </a:p>
        </p:txBody>
      </p:sp>
      <p:sp>
        <p:nvSpPr>
          <p:cNvPr id="224" name="Google Shape;22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generating elements</a:t>
            </a:r>
            <a:endParaRPr sz="2500"/>
          </a:p>
        </p:txBody>
      </p:sp>
      <p:pic>
        <p:nvPicPr>
          <p:cNvPr id="225" name="Google Shape;225;p35"/>
          <p:cNvPicPr preferRelativeResize="0"/>
          <p:nvPr/>
        </p:nvPicPr>
        <p:blipFill rotWithShape="1">
          <a:blip r:embed="rId3">
            <a:alphaModFix/>
          </a:blip>
          <a:srcRect b="0" l="9" r="9" t="0"/>
          <a:stretch/>
        </p:blipFill>
        <p:spPr>
          <a:xfrm>
            <a:off x="5601323" y="1086012"/>
            <a:ext cx="2974449" cy="2971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g</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"leaf"</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path</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"surface"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"M51.4655 0C63.6939 34.1153 106.134 64.906 99.2498 105.295C93.1444 141.114 23.6633 135.225 5.41848 105.295C-12.8264 75.3643 18.1546 42.0639 51.4655 0Z"</a:t>
            </a:r>
            <a:r>
              <a:rPr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fill</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"#8CE16F"</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6A9955"/>
                </a:solidFill>
                <a:latin typeface="Courier New"/>
                <a:ea typeface="Courier New"/>
                <a:cs typeface="Courier New"/>
                <a:sym typeface="Courier New"/>
              </a:rPr>
              <a:t>&lt;!--more stuff here--&gt;</a:t>
            </a:r>
            <a:endParaRPr sz="900">
              <a:solidFill>
                <a:srgbClr val="6A9955"/>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g</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The “surface” path (which defines the leaf surface) already has a fill attribute defined. Remember from our lesson on groups - presentation attributes defined on child elements </a:t>
            </a:r>
            <a:r>
              <a:rPr b="1" lang="en" sz="1400">
                <a:solidFill>
                  <a:schemeClr val="dk1"/>
                </a:solidFill>
                <a:latin typeface="Calibri"/>
                <a:ea typeface="Calibri"/>
                <a:cs typeface="Calibri"/>
                <a:sym typeface="Calibri"/>
              </a:rPr>
              <a:t>override</a:t>
            </a:r>
            <a:r>
              <a:rPr lang="en" sz="1400">
                <a:solidFill>
                  <a:schemeClr val="dk1"/>
                </a:solidFill>
                <a:latin typeface="Calibri"/>
                <a:ea typeface="Calibri"/>
                <a:cs typeface="Calibri"/>
                <a:sym typeface="Calibri"/>
              </a:rPr>
              <a:t> those set on  the group.</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100">
              <a:solidFill>
                <a:srgbClr val="0000FF"/>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t/>
            </a:r>
            <a:endParaRPr sz="900">
              <a:solidFill>
                <a:srgbClr val="808080"/>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100">
              <a:solidFill>
                <a:schemeClr val="dk1"/>
              </a:solidFill>
              <a:highlight>
                <a:srgbClr val="FFFFFF"/>
              </a:highlight>
              <a:latin typeface="Consolas"/>
              <a:ea typeface="Consolas"/>
              <a:cs typeface="Consolas"/>
              <a:sym typeface="Consolas"/>
            </a:endParaRPr>
          </a:p>
        </p:txBody>
      </p:sp>
      <p:sp>
        <p:nvSpPr>
          <p:cNvPr id="231" name="Google Shape;23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generating elements</a:t>
            </a:r>
            <a:endParaRPr sz="2500"/>
          </a:p>
        </p:txBody>
      </p:sp>
      <p:pic>
        <p:nvPicPr>
          <p:cNvPr id="232" name="Google Shape;232;p36"/>
          <p:cNvPicPr preferRelativeResize="0"/>
          <p:nvPr/>
        </p:nvPicPr>
        <p:blipFill>
          <a:blip r:embed="rId3">
            <a:alphaModFix/>
          </a:blip>
          <a:stretch>
            <a:fillRect/>
          </a:stretch>
        </p:blipFill>
        <p:spPr>
          <a:xfrm>
            <a:off x="6586700" y="1776025"/>
            <a:ext cx="952500" cy="1238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g</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"leaf"</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path</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"surface"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"M51.4655 0C63.6939 34.1153 106.134 64.906 99.2498 105.295C93.1444 141.114 23.6633 135.225 5.41848 105.295C-12.8264 75.3643 18.1546 42.0639 51.4655 0Z"</a:t>
            </a:r>
            <a:r>
              <a:rPr lang="en" sz="900">
                <a:solidFill>
                  <a:srgbClr val="D4D4D4"/>
                </a:solidFill>
                <a:latin typeface="Courier New"/>
                <a:ea typeface="Courier New"/>
                <a:cs typeface="Courier New"/>
                <a:sym typeface="Courier New"/>
              </a:rPr>
              <a:t> </a:t>
            </a:r>
            <a:r>
              <a:rPr b="1" lang="en" sz="900" strike="sngStrike">
                <a:solidFill>
                  <a:srgbClr val="9CDCFE"/>
                </a:solidFill>
                <a:latin typeface="Courier New"/>
                <a:ea typeface="Courier New"/>
                <a:cs typeface="Courier New"/>
                <a:sym typeface="Courier New"/>
              </a:rPr>
              <a:t>fill</a:t>
            </a:r>
            <a:r>
              <a:rPr b="1" lang="en" sz="900" strike="sngStrike">
                <a:solidFill>
                  <a:srgbClr val="D4D4D4"/>
                </a:solidFill>
                <a:latin typeface="Courier New"/>
                <a:ea typeface="Courier New"/>
                <a:cs typeface="Courier New"/>
                <a:sym typeface="Courier New"/>
              </a:rPr>
              <a:t>=</a:t>
            </a:r>
            <a:r>
              <a:rPr b="1" lang="en" sz="900" strike="sngStrike">
                <a:solidFill>
                  <a:srgbClr val="CE9178"/>
                </a:solidFill>
                <a:latin typeface="Courier New"/>
                <a:ea typeface="Courier New"/>
                <a:cs typeface="Courier New"/>
                <a:sym typeface="Courier New"/>
              </a:rPr>
              <a:t>"#8CE16F"</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6A9955"/>
                </a:solidFill>
                <a:latin typeface="Courier New"/>
                <a:ea typeface="Courier New"/>
                <a:cs typeface="Courier New"/>
                <a:sym typeface="Courier New"/>
              </a:rPr>
              <a:t>&lt;!--more stuff here--&gt;</a:t>
            </a:r>
            <a:endParaRPr sz="900">
              <a:solidFill>
                <a:srgbClr val="6A9955"/>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g</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If we want to set the fill dynamically on the group level, we need to delete the fill defined on the surface path</a:t>
            </a:r>
            <a:endParaRPr sz="1400">
              <a:solidFill>
                <a:schemeClr val="dk1"/>
              </a:solidFill>
              <a:latin typeface="Calibri"/>
              <a:ea typeface="Calibri"/>
              <a:cs typeface="Calibri"/>
              <a:sym typeface="Calibri"/>
            </a:endParaRPr>
          </a:p>
        </p:txBody>
      </p:sp>
      <p:sp>
        <p:nvSpPr>
          <p:cNvPr id="238" name="Google Shape;23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generating elements</a:t>
            </a:r>
            <a:endParaRPr sz="2500"/>
          </a:p>
        </p:txBody>
      </p:sp>
      <p:pic>
        <p:nvPicPr>
          <p:cNvPr id="239" name="Google Shape;239;p37"/>
          <p:cNvPicPr preferRelativeResize="0"/>
          <p:nvPr/>
        </p:nvPicPr>
        <p:blipFill>
          <a:blip r:embed="rId3">
            <a:alphaModFix/>
          </a:blip>
          <a:stretch>
            <a:fillRect/>
          </a:stretch>
        </p:blipFill>
        <p:spPr>
          <a:xfrm>
            <a:off x="6586700" y="1776025"/>
            <a:ext cx="952500" cy="1238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8"/>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4D4D4"/>
                </a:solidFill>
                <a:latin typeface="Courier New"/>
                <a:ea typeface="Courier New"/>
                <a:cs typeface="Courier New"/>
                <a:sym typeface="Courier New"/>
              </a:rPr>
              <a:t>for (let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 0;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a:t>
            </a:r>
            <a:r>
              <a:rPr lang="en" sz="900">
                <a:solidFill>
                  <a:srgbClr val="F44747"/>
                </a:solidFill>
                <a:latin typeface="Courier New"/>
                <a:ea typeface="Courier New"/>
                <a:cs typeface="Courier New"/>
                <a:sym typeface="Courier New"/>
              </a:rPr>
              <a:t>&lt;</a:t>
            </a:r>
            <a:r>
              <a:rPr lang="en" sz="900">
                <a:solidFill>
                  <a:srgbClr val="D4D4D4"/>
                </a:solidFill>
                <a:latin typeface="Courier New"/>
                <a:ea typeface="Courier New"/>
                <a:cs typeface="Courier New"/>
                <a:sym typeface="Courier New"/>
              </a:rPr>
              <a:t> 30;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let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createElementNS</a:t>
            </a:r>
            <a:r>
              <a:rPr lang="en" sz="900">
                <a:solidFill>
                  <a:srgbClr val="D4D4D4"/>
                </a:solidFill>
                <a:latin typeface="Courier New"/>
                <a:ea typeface="Courier New"/>
                <a:cs typeface="Courier New"/>
                <a:sym typeface="Courier New"/>
              </a:rPr>
              <a:t>(</a:t>
            </a:r>
            <a:r>
              <a:rPr lang="en" sz="900">
                <a:solidFill>
                  <a:srgbClr val="4FC1FF"/>
                </a:solidFill>
                <a:latin typeface="Courier New"/>
                <a:ea typeface="Courier New"/>
                <a:cs typeface="Courier New"/>
                <a:sym typeface="Courier New"/>
              </a:rPr>
              <a:t>namespace</a:t>
            </a:r>
            <a:r>
              <a:rPr lang="en" sz="900">
                <a:solidFill>
                  <a:srgbClr val="D4D4D4"/>
                </a:solidFill>
                <a:latin typeface="Courier New"/>
                <a:ea typeface="Courier New"/>
                <a:cs typeface="Courier New"/>
                <a:sym typeface="Courier New"/>
              </a:rPr>
              <a:t>, "use");</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('href', '#leaf');</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 </a:t>
            </a:r>
            <a:r>
              <a:rPr lang="en" sz="900">
                <a:solidFill>
                  <a:schemeClr val="dk1"/>
                </a:solidFill>
                <a:latin typeface="Courier New"/>
                <a:ea typeface="Courier New"/>
                <a:cs typeface="Courier New"/>
                <a:sym typeface="Courier New"/>
              </a:rPr>
              <a:t>&lt;all the stuff we just did&gt;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my_leaf</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b="1" lang="en" sz="900">
                <a:solidFill>
                  <a:srgbClr val="D4D4D4"/>
                </a:solidFill>
                <a:latin typeface="Courier New"/>
                <a:ea typeface="Courier New"/>
                <a:cs typeface="Courier New"/>
                <a:sym typeface="Courier New"/>
              </a:rPr>
              <a:t>('fill', 'orange');</a:t>
            </a:r>
            <a:endParaRPr b="1"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Now we can set the fill color dynamically</a:t>
            </a:r>
            <a:endParaRPr sz="1400">
              <a:solidFill>
                <a:schemeClr val="dk1"/>
              </a:solidFill>
              <a:latin typeface="Calibri"/>
              <a:ea typeface="Calibri"/>
              <a:cs typeface="Calibri"/>
              <a:sym typeface="Calibri"/>
            </a:endParaRPr>
          </a:p>
        </p:txBody>
      </p:sp>
      <p:sp>
        <p:nvSpPr>
          <p:cNvPr id="246" name="Google Shape;24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generating elements</a:t>
            </a:r>
            <a:endParaRPr sz="2500"/>
          </a:p>
        </p:txBody>
      </p:sp>
      <p:pic>
        <p:nvPicPr>
          <p:cNvPr id="247" name="Google Shape;247;p38"/>
          <p:cNvPicPr preferRelativeResize="0"/>
          <p:nvPr/>
        </p:nvPicPr>
        <p:blipFill rotWithShape="1">
          <a:blip r:embed="rId3">
            <a:alphaModFix/>
          </a:blip>
          <a:srcRect b="49" l="0" r="0" t="49"/>
          <a:stretch/>
        </p:blipFill>
        <p:spPr>
          <a:xfrm>
            <a:off x="5601323" y="1086012"/>
            <a:ext cx="2974449" cy="2971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4D4D4"/>
                </a:solidFill>
                <a:latin typeface="Courier New"/>
                <a:ea typeface="Courier New"/>
                <a:cs typeface="Courier New"/>
                <a:sym typeface="Courier New"/>
              </a:rPr>
              <a:t>const </a:t>
            </a:r>
            <a:r>
              <a:rPr lang="en" sz="900">
                <a:solidFill>
                  <a:srgbClr val="DCDCAA"/>
                </a:solidFill>
                <a:latin typeface="Courier New"/>
                <a:ea typeface="Courier New"/>
                <a:cs typeface="Courier New"/>
                <a:sym typeface="Courier New"/>
              </a:rPr>
              <a:t>getColor</a:t>
            </a:r>
            <a:r>
              <a:rPr lang="en" sz="900">
                <a:solidFill>
                  <a:srgbClr val="D4D4D4"/>
                </a:solidFill>
                <a:latin typeface="Courier New"/>
                <a:ea typeface="Courier New"/>
                <a:cs typeface="Courier New"/>
                <a:sym typeface="Courier New"/>
              </a:rPr>
              <a:t> = () =&gt; {</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const </a:t>
            </a:r>
            <a:r>
              <a:rPr lang="en" sz="900">
                <a:solidFill>
                  <a:srgbClr val="4FC1FF"/>
                </a:solidFill>
                <a:latin typeface="Courier New"/>
                <a:ea typeface="Courier New"/>
                <a:cs typeface="Courier New"/>
                <a:sym typeface="Courier New"/>
              </a:rPr>
              <a:t>h</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Math</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round</a:t>
            </a:r>
            <a:r>
              <a:rPr lang="en" sz="900">
                <a:solidFill>
                  <a:srgbClr val="D4D4D4"/>
                </a:solidFill>
                <a:latin typeface="Courier New"/>
                <a:ea typeface="Courier New"/>
                <a:cs typeface="Courier New"/>
                <a:sym typeface="Courier New"/>
              </a:rPr>
              <a:t>(</a:t>
            </a:r>
            <a:r>
              <a:rPr lang="en" sz="900">
                <a:solidFill>
                  <a:srgbClr val="9CDCFE"/>
                </a:solidFill>
                <a:latin typeface="Courier New"/>
                <a:ea typeface="Courier New"/>
                <a:cs typeface="Courier New"/>
                <a:sym typeface="Courier New"/>
              </a:rPr>
              <a:t>Math</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random</a:t>
            </a:r>
            <a:r>
              <a:rPr lang="en" sz="900">
                <a:solidFill>
                  <a:srgbClr val="D4D4D4"/>
                </a:solidFill>
                <a:latin typeface="Courier New"/>
                <a:ea typeface="Courier New"/>
                <a:cs typeface="Courier New"/>
                <a:sym typeface="Courier New"/>
              </a:rPr>
              <a:t>() * 360);</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const </a:t>
            </a:r>
            <a:r>
              <a:rPr lang="en" sz="900">
                <a:solidFill>
                  <a:srgbClr val="4FC1FF"/>
                </a:solidFill>
                <a:latin typeface="Courier New"/>
                <a:ea typeface="Courier New"/>
                <a:cs typeface="Courier New"/>
                <a:sym typeface="Courier New"/>
              </a:rPr>
              <a:t>s</a:t>
            </a:r>
            <a:r>
              <a:rPr lang="en" sz="900">
                <a:solidFill>
                  <a:srgbClr val="D4D4D4"/>
                </a:solidFill>
                <a:latin typeface="Courier New"/>
                <a:ea typeface="Courier New"/>
                <a:cs typeface="Courier New"/>
                <a:sym typeface="Courier New"/>
              </a:rPr>
              <a:t> = 50 + </a:t>
            </a:r>
            <a:r>
              <a:rPr lang="en" sz="900">
                <a:solidFill>
                  <a:srgbClr val="9CDCFE"/>
                </a:solidFill>
                <a:latin typeface="Courier New"/>
                <a:ea typeface="Courier New"/>
                <a:cs typeface="Courier New"/>
                <a:sym typeface="Courier New"/>
              </a:rPr>
              <a:t>Math</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round</a:t>
            </a:r>
            <a:r>
              <a:rPr lang="en" sz="900">
                <a:solidFill>
                  <a:srgbClr val="D4D4D4"/>
                </a:solidFill>
                <a:latin typeface="Courier New"/>
                <a:ea typeface="Courier New"/>
                <a:cs typeface="Courier New"/>
                <a:sym typeface="Courier New"/>
              </a:rPr>
              <a:t>(</a:t>
            </a:r>
            <a:r>
              <a:rPr lang="en" sz="900">
                <a:solidFill>
                  <a:srgbClr val="9CDCFE"/>
                </a:solidFill>
                <a:latin typeface="Courier New"/>
                <a:ea typeface="Courier New"/>
                <a:cs typeface="Courier New"/>
                <a:sym typeface="Courier New"/>
              </a:rPr>
              <a:t>Math</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random</a:t>
            </a:r>
            <a:r>
              <a:rPr lang="en" sz="900">
                <a:solidFill>
                  <a:srgbClr val="D4D4D4"/>
                </a:solidFill>
                <a:latin typeface="Courier New"/>
                <a:ea typeface="Courier New"/>
                <a:cs typeface="Courier New"/>
                <a:sym typeface="Courier New"/>
              </a:rPr>
              <a:t>() * 50);</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const </a:t>
            </a:r>
            <a:r>
              <a:rPr lang="en" sz="900">
                <a:solidFill>
                  <a:srgbClr val="4FC1FF"/>
                </a:solidFill>
                <a:latin typeface="Courier New"/>
                <a:ea typeface="Courier New"/>
                <a:cs typeface="Courier New"/>
                <a:sym typeface="Courier New"/>
              </a:rPr>
              <a:t>l</a:t>
            </a:r>
            <a:r>
              <a:rPr lang="en" sz="900">
                <a:solidFill>
                  <a:srgbClr val="D4D4D4"/>
                </a:solidFill>
                <a:latin typeface="Courier New"/>
                <a:ea typeface="Courier New"/>
                <a:cs typeface="Courier New"/>
                <a:sym typeface="Courier New"/>
              </a:rPr>
              <a:t> = 40 + </a:t>
            </a:r>
            <a:r>
              <a:rPr lang="en" sz="900">
                <a:solidFill>
                  <a:srgbClr val="9CDCFE"/>
                </a:solidFill>
                <a:latin typeface="Courier New"/>
                <a:ea typeface="Courier New"/>
                <a:cs typeface="Courier New"/>
                <a:sym typeface="Courier New"/>
              </a:rPr>
              <a:t>Math</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round</a:t>
            </a:r>
            <a:r>
              <a:rPr lang="en" sz="900">
                <a:solidFill>
                  <a:srgbClr val="D4D4D4"/>
                </a:solidFill>
                <a:latin typeface="Courier New"/>
                <a:ea typeface="Courier New"/>
                <a:cs typeface="Courier New"/>
                <a:sym typeface="Courier New"/>
              </a:rPr>
              <a:t>(</a:t>
            </a:r>
            <a:r>
              <a:rPr lang="en" sz="900">
                <a:solidFill>
                  <a:srgbClr val="9CDCFE"/>
                </a:solidFill>
                <a:latin typeface="Courier New"/>
                <a:ea typeface="Courier New"/>
                <a:cs typeface="Courier New"/>
                <a:sym typeface="Courier New"/>
              </a:rPr>
              <a:t>Math</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random</a:t>
            </a:r>
            <a:r>
              <a:rPr lang="en" sz="900">
                <a:solidFill>
                  <a:srgbClr val="D4D4D4"/>
                </a:solidFill>
                <a:latin typeface="Courier New"/>
                <a:ea typeface="Courier New"/>
                <a:cs typeface="Courier New"/>
                <a:sym typeface="Courier New"/>
              </a:rPr>
              <a:t>() * 50);</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return `hsl(${</a:t>
            </a:r>
            <a:r>
              <a:rPr lang="en" sz="900">
                <a:solidFill>
                  <a:srgbClr val="4FC1FF"/>
                </a:solidFill>
                <a:latin typeface="Courier New"/>
                <a:ea typeface="Courier New"/>
                <a:cs typeface="Courier New"/>
                <a:sym typeface="Courier New"/>
              </a:rPr>
              <a:t>h</a:t>
            </a: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s</a:t>
            </a: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l</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for (let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 0;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a:t>
            </a:r>
            <a:r>
              <a:rPr lang="en" sz="900">
                <a:solidFill>
                  <a:srgbClr val="F44747"/>
                </a:solidFill>
                <a:latin typeface="Courier New"/>
                <a:ea typeface="Courier New"/>
                <a:cs typeface="Courier New"/>
                <a:sym typeface="Courier New"/>
              </a:rPr>
              <a:t>&lt;</a:t>
            </a:r>
            <a:r>
              <a:rPr lang="en" sz="900">
                <a:solidFill>
                  <a:srgbClr val="D4D4D4"/>
                </a:solidFill>
                <a:latin typeface="Courier New"/>
                <a:ea typeface="Courier New"/>
                <a:cs typeface="Courier New"/>
                <a:sym typeface="Courier New"/>
              </a:rPr>
              <a:t> 30;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let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createElementNS</a:t>
            </a:r>
            <a:r>
              <a:rPr lang="en" sz="900">
                <a:solidFill>
                  <a:srgbClr val="D4D4D4"/>
                </a:solidFill>
                <a:latin typeface="Courier New"/>
                <a:ea typeface="Courier New"/>
                <a:cs typeface="Courier New"/>
                <a:sym typeface="Courier New"/>
              </a:rPr>
              <a:t>(namespace, "use");</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('href', '#leaf');</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chemeClr val="dk1"/>
                </a:solidFill>
                <a:latin typeface="Courier New"/>
                <a:ea typeface="Courier New"/>
                <a:cs typeface="Courier New"/>
                <a:sym typeface="Courier New"/>
              </a:rPr>
              <a:t>// &lt;code and stuff&gt;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('fill', </a:t>
            </a:r>
            <a:r>
              <a:rPr b="1" lang="en" sz="900">
                <a:solidFill>
                  <a:srgbClr val="DCDCAA"/>
                </a:solidFill>
                <a:latin typeface="Courier New"/>
                <a:ea typeface="Courier New"/>
                <a:cs typeface="Courier New"/>
                <a:sym typeface="Courier New"/>
              </a:rPr>
              <a:t>getColor</a:t>
            </a:r>
            <a:r>
              <a:rPr b="1" lang="en" sz="900">
                <a:solidFill>
                  <a:srgbClr val="D4D4D4"/>
                </a:solidFill>
                <a:latin typeface="Courier New"/>
                <a:ea typeface="Courier New"/>
                <a:cs typeface="Courier New"/>
                <a:sym typeface="Courier New"/>
              </a:rPr>
              <a:t>()</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Just for fun, let’s set the leaves to random colors. I've created a getColor() function that returns an hsl color string we can use with setAttribute to set the fill color.</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0000FF"/>
              </a:solidFill>
              <a:highlight>
                <a:srgbClr val="FFFFFF"/>
              </a:highlight>
              <a:latin typeface="Consolas"/>
              <a:ea typeface="Consolas"/>
              <a:cs typeface="Consolas"/>
              <a:sym typeface="Consolas"/>
            </a:endParaRPr>
          </a:p>
        </p:txBody>
      </p:sp>
      <p:sp>
        <p:nvSpPr>
          <p:cNvPr id="254" name="Google Shape;25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generating elements</a:t>
            </a:r>
            <a:endParaRPr sz="2500"/>
          </a:p>
        </p:txBody>
      </p:sp>
      <p:pic>
        <p:nvPicPr>
          <p:cNvPr id="255" name="Google Shape;255;p39"/>
          <p:cNvPicPr preferRelativeResize="0"/>
          <p:nvPr/>
        </p:nvPicPr>
        <p:blipFill rotWithShape="1">
          <a:blip r:embed="rId3">
            <a:alphaModFix/>
          </a:blip>
          <a:srcRect b="49" l="0" r="0" t="49"/>
          <a:stretch/>
        </p:blipFill>
        <p:spPr>
          <a:xfrm>
            <a:off x="5601323" y="1086012"/>
            <a:ext cx="2974449" cy="2971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for (let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 0;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a:t>
            </a:r>
            <a:r>
              <a:rPr lang="en" sz="900">
                <a:solidFill>
                  <a:srgbClr val="F44747"/>
                </a:solidFill>
                <a:latin typeface="Courier New"/>
                <a:ea typeface="Courier New"/>
                <a:cs typeface="Courier New"/>
                <a:sym typeface="Courier New"/>
              </a:rPr>
              <a:t>&lt;</a:t>
            </a:r>
            <a:r>
              <a:rPr lang="en" sz="900">
                <a:solidFill>
                  <a:srgbClr val="D4D4D4"/>
                </a:solidFill>
                <a:latin typeface="Courier New"/>
                <a:ea typeface="Courier New"/>
                <a:cs typeface="Courier New"/>
                <a:sym typeface="Courier New"/>
              </a:rPr>
              <a:t> 30; </a:t>
            </a:r>
            <a:r>
              <a:rPr lang="en" sz="900">
                <a:solidFill>
                  <a:srgbClr val="9CDCFE"/>
                </a:solidFill>
                <a:latin typeface="Courier New"/>
                <a:ea typeface="Courier New"/>
                <a:cs typeface="Courier New"/>
                <a:sym typeface="Courier New"/>
              </a:rPr>
              <a:t>i</a:t>
            </a: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let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createElementNS</a:t>
            </a:r>
            <a:r>
              <a:rPr lang="en" sz="900">
                <a:solidFill>
                  <a:srgbClr val="D4D4D4"/>
                </a:solidFill>
                <a:latin typeface="Courier New"/>
                <a:ea typeface="Courier New"/>
                <a:cs typeface="Courier New"/>
                <a:sym typeface="Courier New"/>
              </a:rPr>
              <a:t>(namespace, "use");</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 </a:t>
            </a:r>
            <a:r>
              <a:rPr lang="en" sz="900">
                <a:solidFill>
                  <a:srgbClr val="808080"/>
                </a:solidFill>
                <a:latin typeface="Courier New"/>
                <a:ea typeface="Courier New"/>
                <a:cs typeface="Courier New"/>
                <a:sym typeface="Courier New"/>
              </a:rPr>
              <a:t>&lt;</a:t>
            </a:r>
            <a:r>
              <a:rPr lang="en" sz="900">
                <a:solidFill>
                  <a:srgbClr val="F44747"/>
                </a:solidFill>
                <a:latin typeface="Courier New"/>
                <a:ea typeface="Courier New"/>
                <a:cs typeface="Courier New"/>
                <a:sym typeface="Courier New"/>
              </a:rPr>
              <a:t>code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and</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stuff</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my_leaf</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addEventListener</a:t>
            </a:r>
            <a:r>
              <a:rPr lang="en" sz="900">
                <a:solidFill>
                  <a:srgbClr val="D4D4D4"/>
                </a:solidFill>
                <a:latin typeface="Courier New"/>
                <a:ea typeface="Courier New"/>
                <a:cs typeface="Courier New"/>
                <a:sym typeface="Courier New"/>
              </a:rPr>
              <a:t>("click", () =&gt; {</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my_leaf</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remove</a:t>
            </a:r>
            <a:r>
              <a:rPr b="1" lang="en" sz="900">
                <a:solidFill>
                  <a:srgbClr val="D4D4D4"/>
                </a:solidFill>
                <a:latin typeface="Courier New"/>
                <a:ea typeface="Courier New"/>
                <a:cs typeface="Courier New"/>
                <a:sym typeface="Courier New"/>
              </a:rPr>
              <a:t>();</a:t>
            </a:r>
            <a:endParaRPr b="1"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Removing elements is even easier. Just use the DOM’s </a:t>
            </a:r>
            <a:r>
              <a:rPr b="1" lang="en" sz="1400">
                <a:solidFill>
                  <a:schemeClr val="dk1"/>
                </a:solidFill>
                <a:latin typeface="Calibri"/>
                <a:ea typeface="Calibri"/>
                <a:cs typeface="Calibri"/>
                <a:sym typeface="Calibri"/>
              </a:rPr>
              <a:t>element.remove()</a:t>
            </a:r>
            <a:r>
              <a:rPr lang="en" sz="1400">
                <a:solidFill>
                  <a:schemeClr val="dk1"/>
                </a:solidFill>
                <a:latin typeface="Calibri"/>
                <a:ea typeface="Calibri"/>
                <a:cs typeface="Calibri"/>
                <a:sym typeface="Calibri"/>
              </a:rPr>
              <a:t> method. Let’s add a click event handler to each leaf to do just that.</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400">
              <a:solidFill>
                <a:schemeClr val="dk1"/>
              </a:solidFill>
              <a:highlight>
                <a:srgbClr val="FFFFFF"/>
              </a:highlight>
              <a:latin typeface="Calibri"/>
              <a:ea typeface="Calibri"/>
              <a:cs typeface="Calibri"/>
              <a:sym typeface="Calibri"/>
            </a:endParaRPr>
          </a:p>
        </p:txBody>
      </p:sp>
      <p:sp>
        <p:nvSpPr>
          <p:cNvPr id="262" name="Google Shape;26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removing elements</a:t>
            </a:r>
            <a:endParaRPr sz="2500"/>
          </a:p>
        </p:txBody>
      </p:sp>
      <p:pic>
        <p:nvPicPr>
          <p:cNvPr id="263" name="Google Shape;263;p40"/>
          <p:cNvPicPr preferRelativeResize="0"/>
          <p:nvPr/>
        </p:nvPicPr>
        <p:blipFill rotWithShape="1">
          <a:blip r:embed="rId3">
            <a:alphaModFix/>
          </a:blip>
          <a:srcRect b="0" l="49" r="49" t="0"/>
          <a:stretch/>
        </p:blipFill>
        <p:spPr>
          <a:xfrm>
            <a:off x="5601323" y="1086012"/>
            <a:ext cx="2974449" cy="2971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defs</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radialGradient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"sun-gradient"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cx</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cy</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stop</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offset</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stop-color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"#FAEEB0"</a:t>
            </a:r>
            <a:r>
              <a:rPr lang="en" sz="900">
                <a:solidFill>
                  <a:srgbClr val="808080"/>
                </a:solidFill>
                <a:latin typeface="Courier New"/>
                <a:ea typeface="Courier New"/>
                <a:cs typeface="Courier New"/>
                <a:sym typeface="Courier New"/>
              </a:rPr>
              <a:t>&gt;&lt;/</a:t>
            </a:r>
            <a:r>
              <a:rPr lang="en" sz="900">
                <a:solidFill>
                  <a:srgbClr val="569CD6"/>
                </a:solidFill>
                <a:latin typeface="Courier New"/>
                <a:ea typeface="Courier New"/>
                <a:cs typeface="Courier New"/>
                <a:sym typeface="Courier New"/>
              </a:rPr>
              <a:t>stop</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stop</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offset</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"100%"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stop-color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"#FB9700"</a:t>
            </a:r>
            <a:r>
              <a:rPr lang="en" sz="900">
                <a:solidFill>
                  <a:srgbClr val="808080"/>
                </a:solidFill>
                <a:latin typeface="Courier New"/>
                <a:ea typeface="Courier New"/>
                <a:cs typeface="Courier New"/>
                <a:sym typeface="Courier New"/>
              </a:rPr>
              <a:t>&gt;&lt;/</a:t>
            </a:r>
            <a:r>
              <a:rPr lang="en" sz="900">
                <a:solidFill>
                  <a:srgbClr val="569CD6"/>
                </a:solidFill>
                <a:latin typeface="Courier New"/>
                <a:ea typeface="Courier New"/>
                <a:cs typeface="Courier New"/>
                <a:sym typeface="Courier New"/>
              </a:rPr>
              <a:t>stop</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radialGradient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defs</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Even filter attributes can be set dynamically. For example, here’s the filter for the image at right.</a:t>
            </a:r>
            <a:endParaRPr sz="14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400">
              <a:solidFill>
                <a:schemeClr val="dk1"/>
              </a:solidFill>
              <a:highlight>
                <a:srgbClr val="FFFFFF"/>
              </a:highlight>
              <a:latin typeface="Calibri"/>
              <a:ea typeface="Calibri"/>
              <a:cs typeface="Calibri"/>
              <a:sym typeface="Calibri"/>
            </a:endParaRPr>
          </a:p>
        </p:txBody>
      </p:sp>
      <p:sp>
        <p:nvSpPr>
          <p:cNvPr id="270" name="Google Shape;27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changing filter attributes</a:t>
            </a:r>
            <a:endParaRPr sz="2500"/>
          </a:p>
        </p:txBody>
      </p:sp>
      <p:pic>
        <p:nvPicPr>
          <p:cNvPr id="271" name="Google Shape;271;p41"/>
          <p:cNvPicPr preferRelativeResize="0"/>
          <p:nvPr/>
        </p:nvPicPr>
        <p:blipFill rotWithShape="1">
          <a:blip r:embed="rId3">
            <a:alphaModFix/>
          </a:blip>
          <a:srcRect b="0" l="69" r="59" t="0"/>
          <a:stretch/>
        </p:blipFill>
        <p:spPr>
          <a:xfrm>
            <a:off x="5601323" y="1086012"/>
            <a:ext cx="2974449" cy="2971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width</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height</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viewbox</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"0 0 500 500"</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circle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cx</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cy</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"150"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stroke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"black"</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stroke-opacity</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".2"</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stroke-width</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"3"</a:t>
            </a:r>
            <a:r>
              <a:rPr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fill</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"purple"</a:t>
            </a: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All attributes of an svg element - positioning, orientation, presentation, etc. - can be changed with javascript.</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For example, let’s say we have a simple SVG that contains a purple circle.</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p:txBody>
      </p:sp>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setAttribute</a:t>
            </a:r>
            <a:endParaRPr>
              <a:latin typeface="Calibri"/>
              <a:ea typeface="Calibri"/>
              <a:cs typeface="Calibri"/>
              <a:sym typeface="Calibri"/>
            </a:endParaRPr>
          </a:p>
        </p:txBody>
      </p:sp>
      <p:pic>
        <p:nvPicPr>
          <p:cNvPr id="69" name="Google Shape;69;p15"/>
          <p:cNvPicPr preferRelativeResize="0"/>
          <p:nvPr/>
        </p:nvPicPr>
        <p:blipFill>
          <a:blip r:embed="rId3">
            <a:alphaModFix/>
          </a:blip>
          <a:stretch>
            <a:fillRect/>
          </a:stretch>
        </p:blipFill>
        <p:spPr>
          <a:xfrm>
            <a:off x="5601325" y="1086012"/>
            <a:ext cx="2974450" cy="29714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defs</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radialGradient</a:t>
            </a:r>
            <a:r>
              <a:rPr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id</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"sun-gradient"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cx</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cy</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stop</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offset</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stop-color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"#FAEEB0"</a:t>
            </a:r>
            <a:r>
              <a:rPr lang="en" sz="900">
                <a:solidFill>
                  <a:srgbClr val="808080"/>
                </a:solidFill>
                <a:latin typeface="Courier New"/>
                <a:ea typeface="Courier New"/>
                <a:cs typeface="Courier New"/>
                <a:sym typeface="Courier New"/>
              </a:rPr>
              <a:t>&gt;&lt;/</a:t>
            </a:r>
            <a:r>
              <a:rPr lang="en" sz="900">
                <a:solidFill>
                  <a:srgbClr val="569CD6"/>
                </a:solidFill>
                <a:latin typeface="Courier New"/>
                <a:ea typeface="Courier New"/>
                <a:cs typeface="Courier New"/>
                <a:sym typeface="Courier New"/>
              </a:rPr>
              <a:t>stop</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stop</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offset</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"100%"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stop-color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"#FB9700"</a:t>
            </a:r>
            <a:r>
              <a:rPr lang="en" sz="900">
                <a:solidFill>
                  <a:srgbClr val="808080"/>
                </a:solidFill>
                <a:latin typeface="Courier New"/>
                <a:ea typeface="Courier New"/>
                <a:cs typeface="Courier New"/>
                <a:sym typeface="Courier New"/>
              </a:rPr>
              <a:t>&gt;&lt;/</a:t>
            </a:r>
            <a:r>
              <a:rPr lang="en" sz="900">
                <a:solidFill>
                  <a:srgbClr val="569CD6"/>
                </a:solidFill>
                <a:latin typeface="Courier New"/>
                <a:ea typeface="Courier New"/>
                <a:cs typeface="Courier New"/>
                <a:sym typeface="Courier New"/>
              </a:rPr>
              <a:t>stop</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radialGradient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defs</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808080"/>
                </a:solidFill>
                <a:latin typeface="Courier New"/>
                <a:ea typeface="Courier New"/>
                <a:cs typeface="Courier New"/>
                <a:sym typeface="Courier New"/>
              </a:rPr>
              <a: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808080"/>
                </a:solidFill>
                <a:latin typeface="Courier New"/>
                <a:ea typeface="Courier New"/>
                <a:cs typeface="Courier New"/>
                <a:sym typeface="Courier New"/>
              </a:rPr>
              <a: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const </a:t>
            </a:r>
            <a:r>
              <a:rPr lang="en" sz="900">
                <a:solidFill>
                  <a:srgbClr val="4FC1FF"/>
                </a:solidFill>
                <a:latin typeface="Courier New"/>
                <a:ea typeface="Courier New"/>
                <a:cs typeface="Courier New"/>
                <a:sym typeface="Courier New"/>
              </a:rPr>
              <a:t>sun_gradient</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querySelector</a:t>
            </a:r>
            <a:r>
              <a:rPr lang="en" sz="900">
                <a:solidFill>
                  <a:srgbClr val="D4D4D4"/>
                </a:solidFill>
                <a:latin typeface="Courier New"/>
                <a:ea typeface="Courier New"/>
                <a:cs typeface="Courier New"/>
                <a:sym typeface="Courier New"/>
              </a:rPr>
              <a:t>('#sun-gradient');</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sun_gradient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("cx", "20%");</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4FC1FF"/>
                </a:solidFill>
                <a:latin typeface="Courier New"/>
                <a:ea typeface="Courier New"/>
                <a:cs typeface="Courier New"/>
                <a:sym typeface="Courier New"/>
              </a:rPr>
              <a:t>sun_gradient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("cy", "20%");</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rPr lang="en" sz="1400">
                <a:solidFill>
                  <a:schemeClr val="dk1"/>
                </a:solidFill>
                <a:latin typeface="Calibri"/>
                <a:ea typeface="Calibri"/>
                <a:cs typeface="Calibri"/>
                <a:sym typeface="Calibri"/>
              </a:rPr>
              <a:t>We can change the gradient by updating it’s attributes. Let’s change the origin of the gradient from the center to the upper right.</a:t>
            </a:r>
            <a:endParaRPr sz="1100">
              <a:solidFill>
                <a:schemeClr val="dk1"/>
              </a:solidFill>
              <a:highlight>
                <a:srgbClr val="FFFFFF"/>
              </a:highlight>
              <a:latin typeface="Consolas"/>
              <a:ea typeface="Consolas"/>
              <a:cs typeface="Consolas"/>
              <a:sym typeface="Consolas"/>
            </a:endParaRPr>
          </a:p>
        </p:txBody>
      </p:sp>
      <p:sp>
        <p:nvSpPr>
          <p:cNvPr id="278" name="Google Shape;27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changing filter attributes</a:t>
            </a:r>
            <a:endParaRPr sz="2500"/>
          </a:p>
        </p:txBody>
      </p:sp>
      <p:pic>
        <p:nvPicPr>
          <p:cNvPr id="279" name="Google Shape;279;p42"/>
          <p:cNvPicPr preferRelativeResize="0"/>
          <p:nvPr/>
        </p:nvPicPr>
        <p:blipFill rotWithShape="1">
          <a:blip r:embed="rId3">
            <a:alphaModFix/>
          </a:blip>
          <a:srcRect b="49" l="0" r="0" t="49"/>
          <a:stretch/>
        </p:blipFill>
        <p:spPr>
          <a:xfrm>
            <a:off x="5601323" y="1086012"/>
            <a:ext cx="2974449" cy="29714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defs</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radialGradient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"sun-gradient"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cx</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cy</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stop</a:t>
            </a:r>
            <a:r>
              <a:rPr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id</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"first_stop"</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offset</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stop-color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"#FAEEB0"</a:t>
            </a: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stop</a:t>
            </a:r>
            <a:r>
              <a:rPr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id</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"second_stop"</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offset</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"100%"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stop-color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"#FB9700"</a:t>
            </a: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radialGradient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defs</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const </a:t>
            </a:r>
            <a:r>
              <a:rPr lang="en" sz="900">
                <a:solidFill>
                  <a:srgbClr val="4FC1FF"/>
                </a:solidFill>
                <a:latin typeface="Courier New"/>
                <a:ea typeface="Courier New"/>
                <a:cs typeface="Courier New"/>
                <a:sym typeface="Courier New"/>
              </a:rPr>
              <a:t>sun_gradient</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querySelector</a:t>
            </a:r>
            <a:r>
              <a:rPr lang="en" sz="900">
                <a:solidFill>
                  <a:srgbClr val="D4D4D4"/>
                </a:solidFill>
                <a:latin typeface="Courier New"/>
                <a:ea typeface="Courier New"/>
                <a:cs typeface="Courier New"/>
                <a:sym typeface="Courier New"/>
              </a:rPr>
              <a:t>('#sun-gradient');</a:t>
            </a:r>
            <a:endParaRPr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rgbClr val="D4D4D4"/>
                </a:solidFill>
                <a:latin typeface="Courier New"/>
                <a:ea typeface="Courier New"/>
                <a:cs typeface="Courier New"/>
                <a:sym typeface="Courier New"/>
              </a:rPr>
              <a:t>   </a:t>
            </a:r>
            <a:r>
              <a:rPr b="1" lang="en" sz="900">
                <a:solidFill>
                  <a:srgbClr val="D4D4D4"/>
                </a:solidFill>
                <a:latin typeface="Courier New"/>
                <a:ea typeface="Courier New"/>
                <a:cs typeface="Courier New"/>
                <a:sym typeface="Courier New"/>
              </a:rPr>
              <a:t>const </a:t>
            </a:r>
            <a:r>
              <a:rPr b="1" lang="en" sz="900">
                <a:solidFill>
                  <a:srgbClr val="4FC1FF"/>
                </a:solidFill>
                <a:latin typeface="Courier New"/>
                <a:ea typeface="Courier New"/>
                <a:cs typeface="Courier New"/>
                <a:sym typeface="Courier New"/>
              </a:rPr>
              <a:t>first_stop</a:t>
            </a:r>
            <a:r>
              <a:rPr b="1" lang="en" sz="900">
                <a:solidFill>
                  <a:srgbClr val="D4D4D4"/>
                </a:solidFill>
                <a:latin typeface="Courier New"/>
                <a:ea typeface="Courier New"/>
                <a:cs typeface="Courier New"/>
                <a:sym typeface="Courier New"/>
              </a:rPr>
              <a:t> = </a:t>
            </a:r>
            <a:r>
              <a:rPr b="1" lang="en" sz="900">
                <a:solidFill>
                  <a:srgbClr val="9CDCFE"/>
                </a:solidFill>
                <a:latin typeface="Courier New"/>
                <a:ea typeface="Courier New"/>
                <a:cs typeface="Courier New"/>
                <a:sym typeface="Courier New"/>
              </a:rPr>
              <a:t>document</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querySelector</a:t>
            </a:r>
            <a:r>
              <a:rPr b="1" lang="en" sz="900">
                <a:solidFill>
                  <a:srgbClr val="D4D4D4"/>
                </a:solidFill>
                <a:latin typeface="Courier New"/>
                <a:ea typeface="Courier New"/>
                <a:cs typeface="Courier New"/>
                <a:sym typeface="Courier New"/>
              </a:rPr>
              <a:t>('#first_stop');</a:t>
            </a:r>
            <a:endParaRPr b="1"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900">
                <a:solidFill>
                  <a:srgbClr val="D4D4D4"/>
                </a:solidFill>
                <a:latin typeface="Courier New"/>
                <a:ea typeface="Courier New"/>
                <a:cs typeface="Courier New"/>
                <a:sym typeface="Courier New"/>
              </a:rPr>
              <a:t>   const </a:t>
            </a:r>
            <a:r>
              <a:rPr b="1" lang="en" sz="900">
                <a:solidFill>
                  <a:srgbClr val="4FC1FF"/>
                </a:solidFill>
                <a:latin typeface="Courier New"/>
                <a:ea typeface="Courier New"/>
                <a:cs typeface="Courier New"/>
                <a:sym typeface="Courier New"/>
              </a:rPr>
              <a:t>second_stop</a:t>
            </a:r>
            <a:r>
              <a:rPr b="1" lang="en" sz="900">
                <a:solidFill>
                  <a:srgbClr val="D4D4D4"/>
                </a:solidFill>
                <a:latin typeface="Courier New"/>
                <a:ea typeface="Courier New"/>
                <a:cs typeface="Courier New"/>
                <a:sym typeface="Courier New"/>
              </a:rPr>
              <a:t> = </a:t>
            </a:r>
            <a:r>
              <a:rPr b="1" lang="en" sz="900">
                <a:solidFill>
                  <a:srgbClr val="9CDCFE"/>
                </a:solidFill>
                <a:latin typeface="Courier New"/>
                <a:ea typeface="Courier New"/>
                <a:cs typeface="Courier New"/>
                <a:sym typeface="Courier New"/>
              </a:rPr>
              <a:t>document</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querySelector</a:t>
            </a:r>
            <a:r>
              <a:rPr b="1" lang="en" sz="900">
                <a:solidFill>
                  <a:srgbClr val="D4D4D4"/>
                </a:solidFill>
                <a:latin typeface="Courier New"/>
                <a:ea typeface="Courier New"/>
                <a:cs typeface="Courier New"/>
                <a:sym typeface="Courier New"/>
              </a:rPr>
              <a:t>('#second_stop);</a:t>
            </a:r>
            <a:endParaRPr b="1" sz="900">
              <a:solidFill>
                <a:srgbClr val="D4D4D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We can even change the gradient colors. In order to do that, we’ll need to add id attributes to the stop elements so that we can target them</a:t>
            </a:r>
            <a:endParaRPr b="1" sz="1400">
              <a:solidFill>
                <a:schemeClr val="dk1"/>
              </a:solidFill>
              <a:highlight>
                <a:srgbClr val="FFFFFF"/>
              </a:highlight>
              <a:latin typeface="Consolas"/>
              <a:ea typeface="Consolas"/>
              <a:cs typeface="Consolas"/>
              <a:sym typeface="Consolas"/>
            </a:endParaRPr>
          </a:p>
        </p:txBody>
      </p:sp>
      <p:sp>
        <p:nvSpPr>
          <p:cNvPr id="286" name="Google Shape;28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changing filter attributes</a:t>
            </a:r>
            <a:endParaRPr sz="2500"/>
          </a:p>
        </p:txBody>
      </p:sp>
      <p:pic>
        <p:nvPicPr>
          <p:cNvPr id="287" name="Google Shape;287;p43"/>
          <p:cNvPicPr preferRelativeResize="0"/>
          <p:nvPr/>
        </p:nvPicPr>
        <p:blipFill rotWithShape="1">
          <a:blip r:embed="rId3">
            <a:alphaModFix/>
          </a:blip>
          <a:srcRect b="49" l="0" r="0" t="49"/>
          <a:stretch/>
        </p:blipFill>
        <p:spPr>
          <a:xfrm>
            <a:off x="5601323" y="1086012"/>
            <a:ext cx="2974449" cy="29714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defs</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radialGradient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id</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"sun-gradient"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cx</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cy</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"50%"</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stop</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id</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t>
            </a:r>
            <a:r>
              <a:rPr b="1" lang="en" sz="900">
                <a:solidFill>
                  <a:srgbClr val="CE9178"/>
                </a:solidFill>
                <a:highlight>
                  <a:srgbClr val="1E1E1E"/>
                </a:highlight>
                <a:latin typeface="Courier New"/>
                <a:ea typeface="Courier New"/>
                <a:cs typeface="Courier New"/>
                <a:sym typeface="Courier New"/>
              </a:rPr>
              <a:t>first_stop"</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offset</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"0"</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stop-color</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"#FAEEB0"</a:t>
            </a:r>
            <a:r>
              <a:rPr lang="en" sz="900">
                <a:solidFill>
                  <a:srgbClr val="D4D4D4"/>
                </a:solidFill>
                <a:highlight>
                  <a:srgbClr val="1E1E1E"/>
                </a:highlight>
                <a:latin typeface="Courier New"/>
                <a:ea typeface="Courier New"/>
                <a:cs typeface="Courier New"/>
                <a:sym typeface="Courier New"/>
              </a:rPr>
              <a:t> </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stop</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id</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a:t>
            </a:r>
            <a:r>
              <a:rPr b="1" lang="en" sz="900">
                <a:solidFill>
                  <a:srgbClr val="CE9178"/>
                </a:solidFill>
                <a:highlight>
                  <a:srgbClr val="1E1E1E"/>
                </a:highlight>
                <a:latin typeface="Courier New"/>
                <a:ea typeface="Courier New"/>
                <a:cs typeface="Courier New"/>
                <a:sym typeface="Courier New"/>
              </a:rPr>
              <a:t>second_stop</a:t>
            </a:r>
            <a:r>
              <a:rPr lang="en" sz="900">
                <a:solidFill>
                  <a:srgbClr val="CE9178"/>
                </a:solidFill>
                <a:highlight>
                  <a:srgbClr val="1E1E1E"/>
                </a:highlight>
                <a:latin typeface="Courier New"/>
                <a:ea typeface="Courier New"/>
                <a:cs typeface="Courier New"/>
                <a:sym typeface="Courier New"/>
              </a:rPr>
              <a: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offset</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"100%"</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stop-color</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"#FB9700"</a:t>
            </a:r>
            <a:r>
              <a:rPr lang="en" sz="900">
                <a:solidFill>
                  <a:srgbClr val="D4D4D4"/>
                </a:solidFill>
                <a:highlight>
                  <a:srgbClr val="1E1E1E"/>
                </a:highlight>
                <a:latin typeface="Courier New"/>
                <a:ea typeface="Courier New"/>
                <a:cs typeface="Courier New"/>
                <a:sym typeface="Courier New"/>
              </a:rPr>
              <a:t> </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a:t>
            </a: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radialGradient</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defs</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script</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const </a:t>
            </a:r>
            <a:r>
              <a:rPr lang="en" sz="900">
                <a:solidFill>
                  <a:srgbClr val="4FC1FF"/>
                </a:solidFill>
                <a:highlight>
                  <a:srgbClr val="1E1E1E"/>
                </a:highlight>
                <a:latin typeface="Courier New"/>
                <a:ea typeface="Courier New"/>
                <a:cs typeface="Courier New"/>
                <a:sym typeface="Courier New"/>
              </a:rPr>
              <a:t>sun_gradient</a:t>
            </a:r>
            <a:r>
              <a:rPr lang="en" sz="900">
                <a:solidFill>
                  <a:srgbClr val="D4D4D4"/>
                </a:solidFill>
                <a:highlight>
                  <a:srgbClr val="1E1E1E"/>
                </a:highlight>
                <a:latin typeface="Courier New"/>
                <a:ea typeface="Courier New"/>
                <a:cs typeface="Courier New"/>
                <a:sym typeface="Courier New"/>
              </a:rPr>
              <a:t> = </a:t>
            </a:r>
            <a:r>
              <a:rPr lang="en" sz="900">
                <a:solidFill>
                  <a:srgbClr val="9CDCFE"/>
                </a:solidFill>
                <a:highlight>
                  <a:srgbClr val="1E1E1E"/>
                </a:highlight>
                <a:latin typeface="Courier New"/>
                <a:ea typeface="Courier New"/>
                <a:cs typeface="Courier New"/>
                <a:sym typeface="Courier New"/>
              </a:rPr>
              <a:t>document</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querySelector</a:t>
            </a:r>
            <a:r>
              <a:rPr lang="en" sz="900">
                <a:solidFill>
                  <a:srgbClr val="D4D4D4"/>
                </a:solidFill>
                <a:highlight>
                  <a:srgbClr val="1E1E1E"/>
                </a:highlight>
                <a:latin typeface="Courier New"/>
                <a:ea typeface="Courier New"/>
                <a:cs typeface="Courier New"/>
                <a:sym typeface="Courier New"/>
              </a:rPr>
              <a:t>('#sun-gradient');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const </a:t>
            </a:r>
            <a:r>
              <a:rPr lang="en" sz="900">
                <a:solidFill>
                  <a:srgbClr val="4FC1FF"/>
                </a:solidFill>
                <a:highlight>
                  <a:srgbClr val="1E1E1E"/>
                </a:highlight>
                <a:latin typeface="Courier New"/>
                <a:ea typeface="Courier New"/>
                <a:cs typeface="Courier New"/>
                <a:sym typeface="Courier New"/>
              </a:rPr>
              <a:t>first_stop</a:t>
            </a:r>
            <a:r>
              <a:rPr lang="en" sz="900">
                <a:solidFill>
                  <a:srgbClr val="D4D4D4"/>
                </a:solidFill>
                <a:highlight>
                  <a:srgbClr val="1E1E1E"/>
                </a:highlight>
                <a:latin typeface="Courier New"/>
                <a:ea typeface="Courier New"/>
                <a:cs typeface="Courier New"/>
                <a:sym typeface="Courier New"/>
              </a:rPr>
              <a:t> = </a:t>
            </a:r>
            <a:r>
              <a:rPr lang="en" sz="900">
                <a:solidFill>
                  <a:srgbClr val="4FC1FF"/>
                </a:solidFill>
                <a:highlight>
                  <a:srgbClr val="1E1E1E"/>
                </a:highlight>
                <a:latin typeface="Courier New"/>
                <a:ea typeface="Courier New"/>
                <a:cs typeface="Courier New"/>
                <a:sym typeface="Courier New"/>
              </a:rPr>
              <a:t>sun_gradient</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querySelector</a:t>
            </a:r>
            <a:r>
              <a:rPr lang="en" sz="900">
                <a:solidFill>
                  <a:srgbClr val="D4D4D4"/>
                </a:solidFill>
                <a:highlight>
                  <a:srgbClr val="1E1E1E"/>
                </a:highlight>
                <a:latin typeface="Courier New"/>
                <a:ea typeface="Courier New"/>
                <a:cs typeface="Courier New"/>
                <a:sym typeface="Courier New"/>
              </a:rPr>
              <a:t>('#first_stop');</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highlight>
                  <a:srgbClr val="1E1E1E"/>
                </a:highlight>
                <a:latin typeface="Courier New"/>
                <a:ea typeface="Courier New"/>
                <a:cs typeface="Courier New"/>
                <a:sym typeface="Courier New"/>
              </a:rPr>
              <a:t>   const </a:t>
            </a:r>
            <a:r>
              <a:rPr lang="en" sz="900">
                <a:solidFill>
                  <a:srgbClr val="4FC1FF"/>
                </a:solidFill>
                <a:highlight>
                  <a:srgbClr val="1E1E1E"/>
                </a:highlight>
                <a:latin typeface="Courier New"/>
                <a:ea typeface="Courier New"/>
                <a:cs typeface="Courier New"/>
                <a:sym typeface="Courier New"/>
              </a:rPr>
              <a:t>second_stop</a:t>
            </a:r>
            <a:r>
              <a:rPr lang="en" sz="900">
                <a:solidFill>
                  <a:srgbClr val="D4D4D4"/>
                </a:solidFill>
                <a:highlight>
                  <a:srgbClr val="1E1E1E"/>
                </a:highlight>
                <a:latin typeface="Courier New"/>
                <a:ea typeface="Courier New"/>
                <a:cs typeface="Courier New"/>
                <a:sym typeface="Courier New"/>
              </a:rPr>
              <a:t> = </a:t>
            </a:r>
            <a:r>
              <a:rPr lang="en" sz="900">
                <a:solidFill>
                  <a:srgbClr val="4FC1FF"/>
                </a:solidFill>
                <a:highlight>
                  <a:srgbClr val="1E1E1E"/>
                </a:highlight>
                <a:latin typeface="Courier New"/>
                <a:ea typeface="Courier New"/>
                <a:cs typeface="Courier New"/>
                <a:sym typeface="Courier New"/>
              </a:rPr>
              <a:t>sun_gradient</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querySelector</a:t>
            </a:r>
            <a:r>
              <a:rPr lang="en" sz="900">
                <a:solidFill>
                  <a:srgbClr val="D4D4D4"/>
                </a:solidFill>
                <a:highlight>
                  <a:srgbClr val="1E1E1E"/>
                </a:highlight>
                <a:latin typeface="Courier New"/>
                <a:ea typeface="Courier New"/>
                <a:cs typeface="Courier New"/>
                <a:sym typeface="Courier New"/>
              </a:rPr>
              <a:t>('#second_stop);</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4FC1FF"/>
                </a:solidFill>
                <a:highlight>
                  <a:srgbClr val="1E1E1E"/>
                </a:highlight>
                <a:latin typeface="Courier New"/>
                <a:ea typeface="Courier New"/>
                <a:cs typeface="Courier New"/>
                <a:sym typeface="Courier New"/>
              </a:rPr>
              <a:t>   </a:t>
            </a:r>
            <a:r>
              <a:rPr b="1" lang="en" sz="900">
                <a:solidFill>
                  <a:srgbClr val="4FC1FF"/>
                </a:solidFill>
                <a:highlight>
                  <a:srgbClr val="1E1E1E"/>
                </a:highlight>
                <a:latin typeface="Courier New"/>
                <a:ea typeface="Courier New"/>
                <a:cs typeface="Courier New"/>
                <a:sym typeface="Courier New"/>
              </a:rPr>
              <a:t>first_stop</a:t>
            </a:r>
            <a:r>
              <a:rPr b="1" lang="en" sz="900">
                <a:solidFill>
                  <a:srgbClr val="D4D4D4"/>
                </a:solidFill>
                <a:highlight>
                  <a:srgbClr val="1E1E1E"/>
                </a:highlight>
                <a:latin typeface="Courier New"/>
                <a:ea typeface="Courier New"/>
                <a:cs typeface="Courier New"/>
                <a:sym typeface="Courier New"/>
              </a:rPr>
              <a:t>.</a:t>
            </a:r>
            <a:r>
              <a:rPr b="1" lang="en" sz="900">
                <a:solidFill>
                  <a:srgbClr val="DCDCAA"/>
                </a:solidFill>
                <a:highlight>
                  <a:srgbClr val="1E1E1E"/>
                </a:highlight>
                <a:latin typeface="Courier New"/>
                <a:ea typeface="Courier New"/>
                <a:cs typeface="Courier New"/>
                <a:sym typeface="Courier New"/>
              </a:rPr>
              <a:t>setAttribute</a:t>
            </a:r>
            <a:r>
              <a:rPr b="1" lang="en" sz="900">
                <a:solidFill>
                  <a:srgbClr val="D4D4D4"/>
                </a:solidFill>
                <a:highlight>
                  <a:srgbClr val="1E1E1E"/>
                </a:highlight>
                <a:latin typeface="Courier New"/>
                <a:ea typeface="Courier New"/>
                <a:cs typeface="Courier New"/>
                <a:sym typeface="Courier New"/>
              </a:rPr>
              <a:t>("stop-color", "lightgreen");</a:t>
            </a:r>
            <a:endParaRPr b="1"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highlight>
                  <a:srgbClr val="1E1E1E"/>
                </a:highlight>
                <a:latin typeface="Courier New"/>
                <a:ea typeface="Courier New"/>
                <a:cs typeface="Courier New"/>
                <a:sym typeface="Courier New"/>
              </a:rPr>
              <a:t>   </a:t>
            </a:r>
            <a:r>
              <a:rPr b="1" lang="en" sz="900">
                <a:solidFill>
                  <a:srgbClr val="4FC1FF"/>
                </a:solidFill>
                <a:highlight>
                  <a:srgbClr val="1E1E1E"/>
                </a:highlight>
                <a:latin typeface="Courier New"/>
                <a:ea typeface="Courier New"/>
                <a:cs typeface="Courier New"/>
                <a:sym typeface="Courier New"/>
              </a:rPr>
              <a:t>second_stop</a:t>
            </a:r>
            <a:r>
              <a:rPr b="1" lang="en" sz="900">
                <a:solidFill>
                  <a:srgbClr val="D4D4D4"/>
                </a:solidFill>
                <a:highlight>
                  <a:srgbClr val="1E1E1E"/>
                </a:highlight>
                <a:latin typeface="Courier New"/>
                <a:ea typeface="Courier New"/>
                <a:cs typeface="Courier New"/>
                <a:sym typeface="Courier New"/>
              </a:rPr>
              <a:t>.</a:t>
            </a:r>
            <a:r>
              <a:rPr b="1" lang="en" sz="900">
                <a:solidFill>
                  <a:srgbClr val="DCDCAA"/>
                </a:solidFill>
                <a:highlight>
                  <a:srgbClr val="1E1E1E"/>
                </a:highlight>
                <a:latin typeface="Courier New"/>
                <a:ea typeface="Courier New"/>
                <a:cs typeface="Courier New"/>
                <a:sym typeface="Courier New"/>
              </a:rPr>
              <a:t>setAttribute</a:t>
            </a:r>
            <a:r>
              <a:rPr b="1" lang="en" sz="900">
                <a:solidFill>
                  <a:srgbClr val="D4D4D4"/>
                </a:solidFill>
                <a:highlight>
                  <a:srgbClr val="1E1E1E"/>
                </a:highlight>
                <a:latin typeface="Courier New"/>
                <a:ea typeface="Courier New"/>
                <a:cs typeface="Courier New"/>
                <a:sym typeface="Courier New"/>
              </a:rPr>
              <a:t>("stop-color", "darkgreen");</a:t>
            </a:r>
            <a:endParaRPr b="1"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script</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Now let’s change the colors.</a:t>
            </a:r>
            <a:endParaRPr b="1" sz="1400">
              <a:solidFill>
                <a:schemeClr val="dk1"/>
              </a:solidFill>
              <a:highlight>
                <a:srgbClr val="FFFFFF"/>
              </a:highlight>
              <a:latin typeface="Consolas"/>
              <a:ea typeface="Consolas"/>
              <a:cs typeface="Consolas"/>
              <a:sym typeface="Consolas"/>
            </a:endParaRPr>
          </a:p>
        </p:txBody>
      </p:sp>
      <p:sp>
        <p:nvSpPr>
          <p:cNvPr id="294" name="Google Shape;29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changing filter attributes</a:t>
            </a:r>
            <a:endParaRPr sz="2500"/>
          </a:p>
        </p:txBody>
      </p:sp>
      <p:pic>
        <p:nvPicPr>
          <p:cNvPr id="295" name="Google Shape;295;p44"/>
          <p:cNvPicPr preferRelativeResize="0"/>
          <p:nvPr/>
        </p:nvPicPr>
        <p:blipFill>
          <a:blip r:embed="rId3">
            <a:alphaModFix/>
          </a:blip>
          <a:stretch>
            <a:fillRect/>
          </a:stretch>
        </p:blipFill>
        <p:spPr>
          <a:xfrm>
            <a:off x="5601325" y="1084525"/>
            <a:ext cx="2974449" cy="29744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See 37c_Dynamic_Creation_using_defs.html. Also</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1" name="Google Shape;30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Dynamically generating colors</a:t>
            </a:r>
            <a:r>
              <a:rPr lang="en" sz="2500"/>
              <a:t>. AND FILTER ATTRIBUTES</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width</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height</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viewbox</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"0 0 500 500"</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circle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cx</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cy</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"150"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stroke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"black"</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stroke-opacity</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".2"</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stroke-width</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"3"</a:t>
            </a:r>
            <a:endParaRPr sz="900">
              <a:solidFill>
                <a:srgbClr val="CE9178"/>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fill</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"purple"</a:t>
            </a: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We can change the color of the circle from purple to green by changing the value of the fill attribute.</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p:txBody>
      </p:sp>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setAttribute</a:t>
            </a:r>
            <a:endParaRPr>
              <a:latin typeface="Calibri"/>
              <a:ea typeface="Calibri"/>
              <a:cs typeface="Calibri"/>
              <a:sym typeface="Calibri"/>
            </a:endParaRPr>
          </a:p>
        </p:txBody>
      </p:sp>
      <p:pic>
        <p:nvPicPr>
          <p:cNvPr id="77" name="Google Shape;77;p16"/>
          <p:cNvPicPr preferRelativeResize="0"/>
          <p:nvPr/>
        </p:nvPicPr>
        <p:blipFill>
          <a:blip r:embed="rId3">
            <a:alphaModFix/>
          </a:blip>
          <a:stretch>
            <a:fillRect/>
          </a:stretch>
        </p:blipFill>
        <p:spPr>
          <a:xfrm>
            <a:off x="5601323" y="1086012"/>
            <a:ext cx="2974450" cy="2971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width</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height</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"500"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viewbox</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"0 0 500 500"</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circle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cx</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cy</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"150"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stroke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"black"</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stroke-opacity</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".2"</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stroke-width</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"3"</a:t>
            </a:r>
            <a:endParaRPr sz="900">
              <a:solidFill>
                <a:srgbClr val="CE9178"/>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fill</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"purple"</a:t>
            </a:r>
            <a:r>
              <a:rPr lang="en" sz="900">
                <a:solidFill>
                  <a:srgbClr val="D4D4D4"/>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svg</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b="1" lang="en" sz="900">
                <a:solidFill>
                  <a:srgbClr val="D4D4D4"/>
                </a:solidFill>
                <a:latin typeface="Courier New"/>
                <a:ea typeface="Courier New"/>
                <a:cs typeface="Courier New"/>
                <a:sym typeface="Courier New"/>
              </a:rPr>
              <a:t> </a:t>
            </a:r>
            <a:r>
              <a:rPr b="1" lang="en" sz="900">
                <a:solidFill>
                  <a:srgbClr val="569CD6"/>
                </a:solidFill>
                <a:latin typeface="Courier New"/>
                <a:ea typeface="Courier New"/>
                <a:cs typeface="Courier New"/>
                <a:sym typeface="Courier New"/>
              </a:rPr>
              <a:t>let</a:t>
            </a: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my_circle</a:t>
            </a:r>
            <a:r>
              <a:rPr b="1" lang="en" sz="900">
                <a:solidFill>
                  <a:srgbClr val="D4D4D4"/>
                </a:solidFill>
                <a:latin typeface="Courier New"/>
                <a:ea typeface="Courier New"/>
                <a:cs typeface="Courier New"/>
                <a:sym typeface="Courier New"/>
              </a:rPr>
              <a:t> = </a:t>
            </a:r>
            <a:r>
              <a:rPr b="1" lang="en" sz="900">
                <a:solidFill>
                  <a:srgbClr val="9CDCFE"/>
                </a:solidFill>
                <a:latin typeface="Courier New"/>
                <a:ea typeface="Courier New"/>
                <a:cs typeface="Courier New"/>
                <a:sym typeface="Courier New"/>
              </a:rPr>
              <a:t>document</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getElementById</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"my_circle"</a:t>
            </a:r>
            <a:r>
              <a:rPr b="1" lang="en" sz="900">
                <a:solidFill>
                  <a:srgbClr val="D4D4D4"/>
                </a:solidFill>
                <a:latin typeface="Courier New"/>
                <a:ea typeface="Courier New"/>
                <a:cs typeface="Courier New"/>
                <a:sym typeface="Courier New"/>
              </a:rPr>
              <a:t>); </a:t>
            </a:r>
            <a:endParaRPr b="1"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To do so, we’ll first need to create a reference to the circle element.</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9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p:txBody>
      </p:sp>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setAttribute</a:t>
            </a:r>
            <a:endParaRPr>
              <a:latin typeface="Calibri"/>
              <a:ea typeface="Calibri"/>
              <a:cs typeface="Calibri"/>
              <a:sym typeface="Calibri"/>
            </a:endParaRPr>
          </a:p>
        </p:txBody>
      </p:sp>
      <p:pic>
        <p:nvPicPr>
          <p:cNvPr id="85" name="Google Shape;85;p17"/>
          <p:cNvPicPr preferRelativeResize="0"/>
          <p:nvPr/>
        </p:nvPicPr>
        <p:blipFill>
          <a:blip r:embed="rId3">
            <a:alphaModFix/>
          </a:blip>
          <a:stretch>
            <a:fillRect/>
          </a:stretch>
        </p:blipFill>
        <p:spPr>
          <a:xfrm>
            <a:off x="5601323" y="1086012"/>
            <a:ext cx="2974450" cy="2971476"/>
          </a:xfrm>
          <a:prstGeom prst="rect">
            <a:avLst/>
          </a:prstGeom>
          <a:noFill/>
          <a:ln>
            <a:noFill/>
          </a:ln>
        </p:spPr>
      </p:pic>
      <p:sp>
        <p:nvSpPr>
          <p:cNvPr id="86" name="Google Shape;86;p17"/>
          <p:cNvSpPr txBox="1"/>
          <p:nvPr/>
        </p:nvSpPr>
        <p:spPr>
          <a:xfrm>
            <a:off x="311700" y="2847825"/>
            <a:ext cx="4486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let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getElementById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my_circle</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'fill'</a:t>
            </a:r>
            <a:r>
              <a:rPr b="1" lang="en" sz="900">
                <a:solidFill>
                  <a:srgbClr val="D4D4D4"/>
                </a:solidFill>
                <a:latin typeface="Courier New"/>
                <a:ea typeface="Courier New"/>
                <a:cs typeface="Courier New"/>
                <a:sym typeface="Courier New"/>
              </a:rPr>
              <a:t>, </a:t>
            </a:r>
            <a:r>
              <a:rPr b="1" lang="en" sz="900">
                <a:solidFill>
                  <a:srgbClr val="CE9178"/>
                </a:solidFill>
                <a:latin typeface="Courier New"/>
                <a:ea typeface="Courier New"/>
                <a:cs typeface="Courier New"/>
                <a:sym typeface="Courier New"/>
              </a:rPr>
              <a:t>'blue'</a:t>
            </a:r>
            <a:r>
              <a:rPr b="1" lang="en" sz="900">
                <a:solidFill>
                  <a:srgbClr val="D4D4D4"/>
                </a:solidFill>
                <a:latin typeface="Courier New"/>
                <a:ea typeface="Courier New"/>
                <a:cs typeface="Courier New"/>
                <a:sym typeface="Courier New"/>
              </a:rPr>
              <a:t>)</a:t>
            </a:r>
            <a:endParaRPr b="1"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You can then change the elements attribute using the </a:t>
            </a:r>
            <a:r>
              <a:rPr b="1" lang="en" sz="1400">
                <a:solidFill>
                  <a:schemeClr val="dk1"/>
                </a:solidFill>
                <a:latin typeface="Calibri"/>
                <a:ea typeface="Calibri"/>
                <a:cs typeface="Calibri"/>
                <a:sym typeface="Calibri"/>
              </a:rPr>
              <a:t>setAttribute</a:t>
            </a:r>
            <a:r>
              <a:rPr lang="en" sz="1400">
                <a:solidFill>
                  <a:schemeClr val="dk1"/>
                </a:solidFill>
                <a:latin typeface="Calibri"/>
                <a:ea typeface="Calibri"/>
                <a:cs typeface="Calibri"/>
                <a:sym typeface="Calibri"/>
              </a:rPr>
              <a:t> method.</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The setAttribute method has two parameters. The first is the </a:t>
            </a:r>
            <a:r>
              <a:rPr b="1" lang="en" sz="1400">
                <a:solidFill>
                  <a:schemeClr val="dk1"/>
                </a:solidFill>
                <a:latin typeface="Calibri"/>
                <a:ea typeface="Calibri"/>
                <a:cs typeface="Calibri"/>
                <a:sym typeface="Calibri"/>
              </a:rPr>
              <a:t>name</a:t>
            </a:r>
            <a:r>
              <a:rPr lang="en" sz="1400">
                <a:solidFill>
                  <a:schemeClr val="dk1"/>
                </a:solidFill>
                <a:latin typeface="Calibri"/>
                <a:ea typeface="Calibri"/>
                <a:cs typeface="Calibri"/>
                <a:sym typeface="Calibri"/>
              </a:rPr>
              <a:t> of the attribute you wish to change, and the second is the new </a:t>
            </a:r>
            <a:r>
              <a:rPr b="1" lang="en" sz="1400">
                <a:solidFill>
                  <a:schemeClr val="dk1"/>
                </a:solidFill>
                <a:latin typeface="Calibri"/>
                <a:ea typeface="Calibri"/>
                <a:cs typeface="Calibri"/>
                <a:sym typeface="Calibri"/>
              </a:rPr>
              <a:t>value</a:t>
            </a:r>
            <a:r>
              <a:rPr lang="en" sz="1400">
                <a:solidFill>
                  <a:schemeClr val="dk1"/>
                </a:solidFill>
                <a:latin typeface="Calibri"/>
                <a:ea typeface="Calibri"/>
                <a:cs typeface="Calibri"/>
                <a:sym typeface="Calibri"/>
              </a:rPr>
              <a:t> you wish to assign to the attribute.</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element.setAttribute(</a:t>
            </a:r>
            <a:r>
              <a:rPr b="1" lang="en" sz="1400">
                <a:solidFill>
                  <a:schemeClr val="dk1"/>
                </a:solidFill>
                <a:latin typeface="Calibri"/>
                <a:ea typeface="Calibri"/>
                <a:cs typeface="Calibri"/>
                <a:sym typeface="Calibri"/>
              </a:rPr>
              <a:t>name</a:t>
            </a:r>
            <a:r>
              <a:rPr lang="en" sz="1400">
                <a:solidFill>
                  <a:schemeClr val="dk1"/>
                </a:solidFill>
                <a:latin typeface="Calibri"/>
                <a:ea typeface="Calibri"/>
                <a:cs typeface="Calibri"/>
                <a:sym typeface="Calibri"/>
              </a:rPr>
              <a:t>, </a:t>
            </a:r>
            <a:r>
              <a:rPr b="1" lang="en" sz="1400">
                <a:solidFill>
                  <a:schemeClr val="dk1"/>
                </a:solidFill>
                <a:latin typeface="Calibri"/>
                <a:ea typeface="Calibri"/>
                <a:cs typeface="Calibri"/>
                <a:sym typeface="Calibri"/>
              </a:rPr>
              <a:t>value</a:t>
            </a:r>
            <a:r>
              <a:rPr lang="en" sz="1400">
                <a:solidFill>
                  <a:schemeClr val="dk1"/>
                </a:solidFill>
                <a:latin typeface="Calibri"/>
                <a:ea typeface="Calibri"/>
                <a:cs typeface="Calibri"/>
                <a:sym typeface="Calibri"/>
              </a:rPr>
              <a:t>)</a:t>
            </a:r>
            <a:endParaRPr sz="1000">
              <a:solidFill>
                <a:srgbClr val="0000FF"/>
              </a:solidFill>
              <a:highlight>
                <a:srgbClr val="FFFFFF"/>
              </a:highlight>
              <a:latin typeface="Consolas"/>
              <a:ea typeface="Consolas"/>
              <a:cs typeface="Consolas"/>
              <a:sym typeface="Consolas"/>
            </a:endParaRPr>
          </a:p>
        </p:txBody>
      </p:sp>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setAttribute</a:t>
            </a:r>
            <a:endParaRPr>
              <a:latin typeface="Calibri"/>
              <a:ea typeface="Calibri"/>
              <a:cs typeface="Calibri"/>
              <a:sym typeface="Calibri"/>
            </a:endParaRPr>
          </a:p>
        </p:txBody>
      </p:sp>
      <p:pic>
        <p:nvPicPr>
          <p:cNvPr id="94" name="Google Shape;94;p18"/>
          <p:cNvPicPr preferRelativeResize="0"/>
          <p:nvPr/>
        </p:nvPicPr>
        <p:blipFill rotWithShape="1">
          <a:blip r:embed="rId3">
            <a:alphaModFix/>
          </a:blip>
          <a:srcRect b="49" l="0" r="0" t="49"/>
          <a:stretch/>
        </p:blipFill>
        <p:spPr>
          <a:xfrm>
            <a:off x="5601323" y="1086012"/>
            <a:ext cx="2974450" cy="2971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569CD6"/>
                </a:solidFill>
                <a:latin typeface="Courier New"/>
                <a:ea typeface="Courier New"/>
                <a:cs typeface="Courier New"/>
                <a:sym typeface="Courier New"/>
              </a:rPr>
              <a:t>let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getElementById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my_circle</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setAttribute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'fill'</a:t>
            </a:r>
            <a:r>
              <a:rPr lang="en" sz="900">
                <a:solidFill>
                  <a:srgbClr val="D4D4D4"/>
                </a:solidFill>
                <a:latin typeface="Courier New"/>
                <a:ea typeface="Courier New"/>
                <a:cs typeface="Courier New"/>
                <a:sym typeface="Courier New"/>
              </a:rPr>
              <a:t>, </a:t>
            </a:r>
            <a:r>
              <a:rPr lang="en" sz="900">
                <a:solidFill>
                  <a:srgbClr val="CE9178"/>
                </a:solidFill>
                <a:latin typeface="Courier New"/>
                <a:ea typeface="Courier New"/>
                <a:cs typeface="Courier New"/>
                <a:sym typeface="Courier New"/>
              </a:rPr>
              <a:t>'blue'</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my_circle</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'stroke'</a:t>
            </a:r>
            <a:r>
              <a:rPr b="1" lang="en" sz="900">
                <a:solidFill>
                  <a:srgbClr val="D4D4D4"/>
                </a:solidFill>
                <a:latin typeface="Courier New"/>
                <a:ea typeface="Courier New"/>
                <a:cs typeface="Courier New"/>
                <a:sym typeface="Courier New"/>
              </a:rPr>
              <a:t>, </a:t>
            </a:r>
            <a:r>
              <a:rPr b="1" lang="en" sz="900">
                <a:solidFill>
                  <a:srgbClr val="CE9178"/>
                </a:solidFill>
                <a:latin typeface="Courier New"/>
                <a:ea typeface="Courier New"/>
                <a:cs typeface="Courier New"/>
                <a:sym typeface="Courier New"/>
              </a:rPr>
              <a:t>'orange'</a:t>
            </a:r>
            <a:r>
              <a:rPr b="1" lang="en" sz="900">
                <a:solidFill>
                  <a:srgbClr val="D4D4D4"/>
                </a:solidFill>
                <a:latin typeface="Courier New"/>
                <a:ea typeface="Courier New"/>
                <a:cs typeface="Courier New"/>
                <a:sym typeface="Courier New"/>
              </a:rPr>
              <a:t>);</a:t>
            </a:r>
            <a:endParaRPr b="1"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my_circle</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'stroke-width'</a:t>
            </a:r>
            <a:r>
              <a:rPr b="1" lang="en" sz="900">
                <a:solidFill>
                  <a:srgbClr val="D4D4D4"/>
                </a:solidFill>
                <a:latin typeface="Courier New"/>
                <a:ea typeface="Courier New"/>
                <a:cs typeface="Courier New"/>
                <a:sym typeface="Courier New"/>
              </a:rPr>
              <a:t>, </a:t>
            </a:r>
            <a:r>
              <a:rPr b="1" lang="en" sz="900">
                <a:solidFill>
                  <a:srgbClr val="CE9178"/>
                </a:solidFill>
                <a:latin typeface="Courier New"/>
                <a:ea typeface="Courier New"/>
                <a:cs typeface="Courier New"/>
                <a:sym typeface="Courier New"/>
              </a:rPr>
              <a:t>'20'</a:t>
            </a:r>
            <a:r>
              <a:rPr b="1" lang="en" sz="900">
                <a:solidFill>
                  <a:srgbClr val="D4D4D4"/>
                </a:solidFill>
                <a:latin typeface="Courier New"/>
                <a:ea typeface="Courier New"/>
                <a:cs typeface="Courier New"/>
                <a:sym typeface="Courier New"/>
              </a:rPr>
              <a:t>);</a:t>
            </a:r>
            <a:endParaRPr b="1"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my_circle</a:t>
            </a:r>
            <a:r>
              <a:rPr b="1" lang="en" sz="900">
                <a:solidFill>
                  <a:srgbClr val="D4D4D4"/>
                </a:solidFill>
                <a:latin typeface="Courier New"/>
                <a:ea typeface="Courier New"/>
                <a:cs typeface="Courier New"/>
                <a:sym typeface="Courier New"/>
              </a:rPr>
              <a:t>.</a:t>
            </a:r>
            <a:r>
              <a:rPr b="1" lang="en" sz="900">
                <a:solidFill>
                  <a:srgbClr val="DCDCAA"/>
                </a:solidFill>
                <a:latin typeface="Courier New"/>
                <a:ea typeface="Courier New"/>
                <a:cs typeface="Courier New"/>
                <a:sym typeface="Courier New"/>
              </a:rPr>
              <a:t>setAttribute</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'stroke-opacity'</a:t>
            </a:r>
            <a:r>
              <a:rPr b="1" lang="en" sz="900">
                <a:solidFill>
                  <a:srgbClr val="D4D4D4"/>
                </a:solidFill>
                <a:latin typeface="Courier New"/>
                <a:ea typeface="Courier New"/>
                <a:cs typeface="Courier New"/>
                <a:sym typeface="Courier New"/>
              </a:rPr>
              <a:t>, </a:t>
            </a:r>
            <a:r>
              <a:rPr b="1" lang="en" sz="900">
                <a:solidFill>
                  <a:srgbClr val="CE9178"/>
                </a:solidFill>
                <a:latin typeface="Courier New"/>
                <a:ea typeface="Courier New"/>
                <a:cs typeface="Courier New"/>
                <a:sym typeface="Courier New"/>
              </a:rPr>
              <a:t>'1'</a:t>
            </a:r>
            <a:r>
              <a:rPr b="1" lang="en" sz="900">
                <a:solidFill>
                  <a:srgbClr val="D4D4D4"/>
                </a:solidFill>
                <a:latin typeface="Courier New"/>
                <a:ea typeface="Courier New"/>
                <a:cs typeface="Courier New"/>
                <a:sym typeface="Courier New"/>
              </a:rPr>
              <a:t>); </a:t>
            </a:r>
            <a:endParaRPr b="1" sz="9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script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Now let’s change the stroke color, width, and opacity:</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t/>
            </a:r>
            <a:endParaRPr sz="900">
              <a:solidFill>
                <a:srgbClr val="808080"/>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0000FF"/>
              </a:solidFill>
              <a:highlight>
                <a:srgbClr val="FFFFFF"/>
              </a:highlight>
              <a:latin typeface="Consolas"/>
              <a:ea typeface="Consolas"/>
              <a:cs typeface="Consolas"/>
              <a:sym typeface="Consolas"/>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setAttribute</a:t>
            </a:r>
            <a:endParaRPr>
              <a:latin typeface="Calibri"/>
              <a:ea typeface="Calibri"/>
              <a:cs typeface="Calibri"/>
              <a:sym typeface="Calibri"/>
            </a:endParaRPr>
          </a:p>
        </p:txBody>
      </p:sp>
      <p:pic>
        <p:nvPicPr>
          <p:cNvPr id="102" name="Google Shape;102;p19"/>
          <p:cNvPicPr preferRelativeResize="0"/>
          <p:nvPr/>
        </p:nvPicPr>
        <p:blipFill rotWithShape="1">
          <a:blip r:embed="rId3">
            <a:alphaModFix/>
          </a:blip>
          <a:srcRect b="0" l="0" r="0" t="0"/>
          <a:stretch/>
        </p:blipFill>
        <p:spPr>
          <a:xfrm>
            <a:off x="5601323" y="1086012"/>
            <a:ext cx="2974449" cy="2971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text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id</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"my-text"</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text-anchor</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"middle"</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x</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"250"</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y</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"250"</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fill</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"black"</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font-size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"18"</a:t>
            </a:r>
            <a:r>
              <a:rPr lang="en" sz="900">
                <a:solidFill>
                  <a:srgbClr val="D4D4D4"/>
                </a:solidFill>
                <a:highlight>
                  <a:srgbClr val="1E1E1E"/>
                </a:highlight>
                <a:latin typeface="Courier New"/>
                <a:ea typeface="Courier New"/>
                <a:cs typeface="Courier New"/>
                <a:sym typeface="Courier New"/>
              </a:rPr>
              <a:t> </a:t>
            </a:r>
            <a:r>
              <a:rPr lang="en" sz="900">
                <a:solidFill>
                  <a:srgbClr val="9CDCFE"/>
                </a:solidFill>
                <a:highlight>
                  <a:srgbClr val="1E1E1E"/>
                </a:highlight>
                <a:latin typeface="Courier New"/>
                <a:ea typeface="Courier New"/>
                <a:cs typeface="Courier New"/>
                <a:sym typeface="Courier New"/>
              </a:rPr>
              <a:t>font-weight</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"100"</a:t>
            </a:r>
            <a:r>
              <a:rPr lang="en" sz="900">
                <a:solidFill>
                  <a:srgbClr val="808080"/>
                </a:solidFill>
                <a:highlight>
                  <a:srgbClr val="1E1E1E"/>
                </a:highlight>
                <a:latin typeface="Courier New"/>
                <a:ea typeface="Courier New"/>
                <a:cs typeface="Courier New"/>
                <a:sym typeface="Courier New"/>
              </a:rPr>
              <a:t>&gt;</a:t>
            </a:r>
            <a:r>
              <a:rPr lang="en" sz="900">
                <a:solidFill>
                  <a:srgbClr val="D4D4D4"/>
                </a:solidFill>
                <a:highlight>
                  <a:srgbClr val="1E1E1E"/>
                </a:highlight>
                <a:latin typeface="Courier New"/>
                <a:ea typeface="Courier New"/>
                <a:cs typeface="Courier New"/>
                <a:sym typeface="Courier New"/>
              </a:rPr>
              <a:t>hello world</a:t>
            </a:r>
            <a:r>
              <a:rPr lang="en" sz="900">
                <a:solidFill>
                  <a:srgbClr val="808080"/>
                </a:solidFill>
                <a:highlight>
                  <a:srgbClr val="1E1E1E"/>
                </a:highlight>
                <a:latin typeface="Courier New"/>
                <a:ea typeface="Courier New"/>
                <a:cs typeface="Courier New"/>
                <a:sym typeface="Courier New"/>
              </a:rPr>
              <a:t>&lt;/</a:t>
            </a:r>
            <a:r>
              <a:rPr lang="en" sz="900">
                <a:solidFill>
                  <a:srgbClr val="569CD6"/>
                </a:solidFill>
                <a:highlight>
                  <a:srgbClr val="1E1E1E"/>
                </a:highlight>
                <a:latin typeface="Courier New"/>
                <a:ea typeface="Courier New"/>
                <a:cs typeface="Courier New"/>
                <a:sym typeface="Courier New"/>
              </a:rPr>
              <a:t>text</a:t>
            </a:r>
            <a:r>
              <a:rPr lang="en" sz="900">
                <a:solidFill>
                  <a:srgbClr val="808080"/>
                </a:solidFill>
                <a:highlight>
                  <a:srgbClr val="1E1E1E"/>
                </a:highlight>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latin typeface="Courier New"/>
                <a:ea typeface="Courier New"/>
                <a:cs typeface="Courier New"/>
                <a:sym typeface="Courier New"/>
              </a:rPr>
              <a:t>const</a:t>
            </a:r>
            <a:r>
              <a:rPr lang="en" sz="900">
                <a:solidFill>
                  <a:srgbClr val="D4D4D4"/>
                </a:solidFill>
                <a:latin typeface="Courier New"/>
                <a:ea typeface="Courier New"/>
                <a:cs typeface="Courier New"/>
                <a:sym typeface="Courier New"/>
              </a:rPr>
              <a:t> </a:t>
            </a:r>
            <a:r>
              <a:rPr b="1" lang="en" sz="900">
                <a:solidFill>
                  <a:srgbClr val="4FC1FF"/>
                </a:solidFill>
                <a:latin typeface="Courier New"/>
                <a:ea typeface="Courier New"/>
                <a:cs typeface="Courier New"/>
                <a:sym typeface="Courier New"/>
              </a:rPr>
              <a:t>myText</a:t>
            </a:r>
            <a:r>
              <a:rPr lang="en" sz="900">
                <a:solidFill>
                  <a:srgbClr val="D4D4D4"/>
                </a:solidFill>
                <a:latin typeface="Courier New"/>
                <a:ea typeface="Courier New"/>
                <a:cs typeface="Courier New"/>
                <a:sym typeface="Courier New"/>
              </a:rPr>
              <a:t> = </a:t>
            </a:r>
            <a:r>
              <a:rPr lang="en" sz="900">
                <a:solidFill>
                  <a:srgbClr val="9CDCFE"/>
                </a:solidFill>
                <a:latin typeface="Courier New"/>
                <a:ea typeface="Courier New"/>
                <a:cs typeface="Courier New"/>
                <a:sym typeface="Courier New"/>
              </a:rPr>
              <a:t>document</a:t>
            </a:r>
            <a:r>
              <a:rPr lang="en" sz="900">
                <a:solidFill>
                  <a:srgbClr val="D4D4D4"/>
                </a:solidFill>
                <a:latin typeface="Courier New"/>
                <a:ea typeface="Courier New"/>
                <a:cs typeface="Courier New"/>
                <a:sym typeface="Courier New"/>
              </a:rPr>
              <a:t>.</a:t>
            </a:r>
            <a:r>
              <a:rPr lang="en" sz="900">
                <a:solidFill>
                  <a:srgbClr val="DCDCAA"/>
                </a:solidFill>
                <a:latin typeface="Courier New"/>
                <a:ea typeface="Courier New"/>
                <a:cs typeface="Courier New"/>
                <a:sym typeface="Courier New"/>
              </a:rPr>
              <a:t>getElementById</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"my-text"</a:t>
            </a:r>
            <a:r>
              <a:rPr lang="en"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4FC1FF"/>
                </a:solidFill>
                <a:highlight>
                  <a:srgbClr val="1E1E1E"/>
                </a:highlight>
                <a:latin typeface="Courier New"/>
                <a:ea typeface="Courier New"/>
                <a:cs typeface="Courier New"/>
                <a:sym typeface="Courier New"/>
              </a:rPr>
              <a:t>myText</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setAttribute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"fill"</a:t>
            </a:r>
            <a:r>
              <a:rPr lang="en" sz="900">
                <a:solidFill>
                  <a:srgbClr val="D4D4D4"/>
                </a:solidFill>
                <a:highlight>
                  <a:srgbClr val="1E1E1E"/>
                </a:highlight>
                <a:latin typeface="Courier New"/>
                <a:ea typeface="Courier New"/>
                <a:cs typeface="Courier New"/>
                <a:sym typeface="Courier New"/>
              </a:rPr>
              <a:t>, </a:t>
            </a:r>
            <a:r>
              <a:rPr lang="en" sz="900">
                <a:solidFill>
                  <a:srgbClr val="CE9178"/>
                </a:solidFill>
                <a:highlight>
                  <a:srgbClr val="1E1E1E"/>
                </a:highlight>
                <a:latin typeface="Courier New"/>
                <a:ea typeface="Courier New"/>
                <a:cs typeface="Courier New"/>
                <a:sym typeface="Courier New"/>
              </a:rPr>
              <a:t>"red"</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4FC1FF"/>
                </a:solidFill>
                <a:highlight>
                  <a:srgbClr val="1E1E1E"/>
                </a:highlight>
                <a:latin typeface="Courier New"/>
                <a:ea typeface="Courier New"/>
                <a:cs typeface="Courier New"/>
                <a:sym typeface="Courier New"/>
              </a:rPr>
              <a:t>myText</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setAttribute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"font-weight"</a:t>
            </a:r>
            <a:r>
              <a:rPr lang="en" sz="900">
                <a:solidFill>
                  <a:srgbClr val="D4D4D4"/>
                </a:solidFill>
                <a:highlight>
                  <a:srgbClr val="1E1E1E"/>
                </a:highlight>
                <a:latin typeface="Courier New"/>
                <a:ea typeface="Courier New"/>
                <a:cs typeface="Courier New"/>
                <a:sym typeface="Courier New"/>
              </a:rPr>
              <a:t>, </a:t>
            </a:r>
            <a:r>
              <a:rPr lang="en" sz="900">
                <a:solidFill>
                  <a:srgbClr val="B5CEA8"/>
                </a:solidFill>
                <a:highlight>
                  <a:srgbClr val="1E1E1E"/>
                </a:highlight>
                <a:latin typeface="Courier New"/>
                <a:ea typeface="Courier New"/>
                <a:cs typeface="Courier New"/>
                <a:sym typeface="Courier New"/>
              </a:rPr>
              <a:t>900</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4FC1FF"/>
                </a:solidFill>
                <a:highlight>
                  <a:srgbClr val="1E1E1E"/>
                </a:highlight>
                <a:latin typeface="Courier New"/>
                <a:ea typeface="Courier New"/>
                <a:cs typeface="Courier New"/>
                <a:sym typeface="Courier New"/>
              </a:rPr>
              <a:t>myText</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setAttribute</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"font-size"</a:t>
            </a:r>
            <a:r>
              <a:rPr lang="en" sz="900">
                <a:solidFill>
                  <a:srgbClr val="D4D4D4"/>
                </a:solidFill>
                <a:highlight>
                  <a:srgbClr val="1E1E1E"/>
                </a:highlight>
                <a:latin typeface="Courier New"/>
                <a:ea typeface="Courier New"/>
                <a:cs typeface="Courier New"/>
                <a:sym typeface="Courier New"/>
              </a:rPr>
              <a:t>, </a:t>
            </a:r>
            <a:r>
              <a:rPr lang="en" sz="900">
                <a:solidFill>
                  <a:srgbClr val="B5CEA8"/>
                </a:solidFill>
                <a:highlight>
                  <a:srgbClr val="1E1E1E"/>
                </a:highlight>
                <a:latin typeface="Courier New"/>
                <a:ea typeface="Courier New"/>
                <a:cs typeface="Courier New"/>
                <a:sym typeface="Courier New"/>
              </a:rPr>
              <a:t>30</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The text element is no different from any of the other shape elements. Here we change a text elements fill from black to red, the font-weight to 900, and the font-size to 30.</a:t>
            </a:r>
            <a:endParaRPr b="1" sz="1400">
              <a:solidFill>
                <a:schemeClr val="dk1"/>
              </a:solidFill>
              <a:highlight>
                <a:srgbClr val="FFFFFF"/>
              </a:highlight>
              <a:latin typeface="Consolas"/>
              <a:ea typeface="Consolas"/>
              <a:cs typeface="Consolas"/>
              <a:sym typeface="Consolas"/>
            </a:endParaRPr>
          </a:p>
        </p:txBody>
      </p:sp>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setAttribute - text</a:t>
            </a:r>
            <a:endParaRPr sz="2500"/>
          </a:p>
        </p:txBody>
      </p:sp>
      <p:pic>
        <p:nvPicPr>
          <p:cNvPr id="110" name="Google Shape;110;p20"/>
          <p:cNvPicPr preferRelativeResize="0"/>
          <p:nvPr/>
        </p:nvPicPr>
        <p:blipFill rotWithShape="1">
          <a:blip r:embed="rId3">
            <a:alphaModFix/>
          </a:blip>
          <a:srcRect b="0" l="39" r="49" t="0"/>
          <a:stretch/>
        </p:blipFill>
        <p:spPr>
          <a:xfrm>
            <a:off x="5601325" y="1084525"/>
            <a:ext cx="2974450" cy="2974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p:nvPr/>
        </p:nvSpPr>
        <p:spPr>
          <a:xfrm>
            <a:off x="5033100" y="0"/>
            <a:ext cx="41109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text</a:t>
            </a:r>
            <a:r>
              <a:rPr lang="en" sz="900">
                <a:solidFill>
                  <a:srgbClr val="D4D4D4"/>
                </a:solidFill>
                <a:latin typeface="Courier New"/>
                <a:ea typeface="Courier New"/>
                <a:cs typeface="Courier New"/>
                <a:sym typeface="Courier New"/>
              </a:rPr>
              <a:t> </a:t>
            </a:r>
            <a:r>
              <a:rPr b="1" lang="en" sz="900">
                <a:solidFill>
                  <a:srgbClr val="9CDCFE"/>
                </a:solidFill>
                <a:latin typeface="Courier New"/>
                <a:ea typeface="Courier New"/>
                <a:cs typeface="Courier New"/>
                <a:sym typeface="Courier New"/>
              </a:rPr>
              <a:t>id</a:t>
            </a:r>
            <a:r>
              <a:rPr b="1" lang="en" sz="900">
                <a:solidFill>
                  <a:srgbClr val="D4D4D4"/>
                </a:solidFill>
                <a:latin typeface="Courier New"/>
                <a:ea typeface="Courier New"/>
                <a:cs typeface="Courier New"/>
                <a:sym typeface="Courier New"/>
              </a:rPr>
              <a:t>=</a:t>
            </a:r>
            <a:r>
              <a:rPr b="1" lang="en" sz="900">
                <a:solidFill>
                  <a:srgbClr val="CE9178"/>
                </a:solidFill>
                <a:latin typeface="Courier New"/>
                <a:ea typeface="Courier New"/>
                <a:cs typeface="Courier New"/>
                <a:sym typeface="Courier New"/>
              </a:rPr>
              <a:t>"my-text"</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text-anchor</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"middle"</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x</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y</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"250"</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font-size</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"18"</a:t>
            </a:r>
            <a:r>
              <a:rPr lang="en" sz="900">
                <a:solidFill>
                  <a:srgbClr val="D4D4D4"/>
                </a:solidFill>
                <a:latin typeface="Courier New"/>
                <a:ea typeface="Courier New"/>
                <a:cs typeface="Courier New"/>
                <a:sym typeface="Courier New"/>
              </a:rPr>
              <a:t> </a:t>
            </a:r>
            <a:r>
              <a:rPr lang="en" sz="900">
                <a:solidFill>
                  <a:srgbClr val="9CDCFE"/>
                </a:solidFill>
                <a:latin typeface="Courier New"/>
                <a:ea typeface="Courier New"/>
                <a:cs typeface="Courier New"/>
                <a:sym typeface="Courier New"/>
              </a:rPr>
              <a:t>font-weight</a:t>
            </a:r>
            <a:r>
              <a:rPr lang="en" sz="900">
                <a:solidFill>
                  <a:srgbClr val="D4D4D4"/>
                </a:solidFill>
                <a:latin typeface="Courier New"/>
                <a:ea typeface="Courier New"/>
                <a:cs typeface="Courier New"/>
                <a:sym typeface="Courier New"/>
              </a:rPr>
              <a:t>=</a:t>
            </a:r>
            <a:r>
              <a:rPr lang="en" sz="900">
                <a:solidFill>
                  <a:srgbClr val="CE9178"/>
                </a:solidFill>
                <a:latin typeface="Courier New"/>
                <a:ea typeface="Courier New"/>
                <a:cs typeface="Courier New"/>
                <a:sym typeface="Courier New"/>
              </a:rPr>
              <a:t>"100"</a:t>
            </a:r>
            <a:r>
              <a:rPr lang="en" sz="900">
                <a:solidFill>
                  <a:srgbClr val="808080"/>
                </a:solidFill>
                <a:latin typeface="Courier New"/>
                <a:ea typeface="Courier New"/>
                <a:cs typeface="Courier New"/>
                <a:sym typeface="Courier New"/>
              </a:rPr>
              <a:t>&gt;</a:t>
            </a:r>
            <a:r>
              <a:rPr lang="en" sz="900">
                <a:solidFill>
                  <a:srgbClr val="D4D4D4"/>
                </a:solidFill>
                <a:latin typeface="Courier New"/>
                <a:ea typeface="Courier New"/>
                <a:cs typeface="Courier New"/>
                <a:sym typeface="Courier New"/>
              </a:rPr>
              <a:t>hello world</a:t>
            </a:r>
            <a:r>
              <a:rPr lang="en" sz="900">
                <a:solidFill>
                  <a:srgbClr val="808080"/>
                </a:solidFill>
                <a:latin typeface="Courier New"/>
                <a:ea typeface="Courier New"/>
                <a:cs typeface="Courier New"/>
                <a:sym typeface="Courier New"/>
              </a:rPr>
              <a:t>&lt;/</a:t>
            </a:r>
            <a:r>
              <a:rPr lang="en" sz="900">
                <a:solidFill>
                  <a:srgbClr val="569CD6"/>
                </a:solidFill>
                <a:latin typeface="Courier New"/>
                <a:ea typeface="Courier New"/>
                <a:cs typeface="Courier New"/>
                <a:sym typeface="Courier New"/>
              </a:rPr>
              <a:t>text</a:t>
            </a:r>
            <a:r>
              <a:rPr lang="en" sz="900">
                <a:solidFill>
                  <a:srgbClr val="808080"/>
                </a:solidFill>
                <a:latin typeface="Courier New"/>
                <a:ea typeface="Courier New"/>
                <a:cs typeface="Courier New"/>
                <a:sym typeface="Courier New"/>
              </a:rPr>
              <a:t>&gt;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808080"/>
                </a:solidFill>
                <a:latin typeface="Courier New"/>
                <a:ea typeface="Courier New"/>
                <a:cs typeface="Courier New"/>
                <a:sym typeface="Courier New"/>
              </a:rPr>
              <a:t>.</a:t>
            </a:r>
            <a:endParaRPr sz="900">
              <a:solidFill>
                <a:srgbClr val="80808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569CD6"/>
                </a:solidFill>
                <a:highlight>
                  <a:srgbClr val="1E1E1E"/>
                </a:highlight>
                <a:latin typeface="Courier New"/>
                <a:ea typeface="Courier New"/>
                <a:cs typeface="Courier New"/>
                <a:sym typeface="Courier New"/>
              </a:rPr>
              <a:t>const</a:t>
            </a:r>
            <a:r>
              <a:rPr lang="en" sz="900">
                <a:solidFill>
                  <a:srgbClr val="D4D4D4"/>
                </a:solidFill>
                <a:highlight>
                  <a:srgbClr val="1E1E1E"/>
                </a:highlight>
                <a:latin typeface="Courier New"/>
                <a:ea typeface="Courier New"/>
                <a:cs typeface="Courier New"/>
                <a:sym typeface="Courier New"/>
              </a:rPr>
              <a:t> </a:t>
            </a:r>
            <a:r>
              <a:rPr lang="en" sz="900">
                <a:solidFill>
                  <a:srgbClr val="4FC1FF"/>
                </a:solidFill>
                <a:highlight>
                  <a:srgbClr val="1E1E1E"/>
                </a:highlight>
                <a:latin typeface="Courier New"/>
                <a:ea typeface="Courier New"/>
                <a:cs typeface="Courier New"/>
                <a:sym typeface="Courier New"/>
              </a:rPr>
              <a:t>myText</a:t>
            </a:r>
            <a:r>
              <a:rPr lang="en" sz="900">
                <a:solidFill>
                  <a:srgbClr val="D4D4D4"/>
                </a:solidFill>
                <a:highlight>
                  <a:srgbClr val="1E1E1E"/>
                </a:highlight>
                <a:latin typeface="Courier New"/>
                <a:ea typeface="Courier New"/>
                <a:cs typeface="Courier New"/>
                <a:sym typeface="Courier New"/>
              </a:rPr>
              <a:t> = </a:t>
            </a:r>
            <a:r>
              <a:rPr lang="en" sz="900">
                <a:solidFill>
                  <a:srgbClr val="9CDCFE"/>
                </a:solidFill>
                <a:highlight>
                  <a:srgbClr val="1E1E1E"/>
                </a:highlight>
                <a:latin typeface="Courier New"/>
                <a:ea typeface="Courier New"/>
                <a:cs typeface="Courier New"/>
                <a:sym typeface="Courier New"/>
              </a:rPr>
              <a:t>document</a:t>
            </a:r>
            <a:r>
              <a:rPr lang="en" sz="900">
                <a:solidFill>
                  <a:srgbClr val="D4D4D4"/>
                </a:solidFill>
                <a:highlight>
                  <a:srgbClr val="1E1E1E"/>
                </a:highlight>
                <a:latin typeface="Courier New"/>
                <a:ea typeface="Courier New"/>
                <a:cs typeface="Courier New"/>
                <a:sym typeface="Courier New"/>
              </a:rPr>
              <a:t>.</a:t>
            </a:r>
            <a:r>
              <a:rPr lang="en" sz="900">
                <a:solidFill>
                  <a:srgbClr val="DCDCAA"/>
                </a:solidFill>
                <a:highlight>
                  <a:srgbClr val="1E1E1E"/>
                </a:highlight>
                <a:latin typeface="Courier New"/>
                <a:ea typeface="Courier New"/>
                <a:cs typeface="Courier New"/>
                <a:sym typeface="Courier New"/>
              </a:rPr>
              <a:t>getElementById</a:t>
            </a:r>
            <a:r>
              <a:rPr lang="en" sz="900">
                <a:solidFill>
                  <a:srgbClr val="D4D4D4"/>
                </a:solidFill>
                <a:highlight>
                  <a:srgbClr val="1E1E1E"/>
                </a:highlight>
                <a:latin typeface="Courier New"/>
                <a:ea typeface="Courier New"/>
                <a:cs typeface="Courier New"/>
                <a:sym typeface="Courier New"/>
              </a:rPr>
              <a:t>(</a:t>
            </a:r>
            <a:r>
              <a:rPr lang="en" sz="900">
                <a:solidFill>
                  <a:srgbClr val="CE9178"/>
                </a:solidFill>
                <a:highlight>
                  <a:srgbClr val="1E1E1E"/>
                </a:highlight>
                <a:latin typeface="Courier New"/>
                <a:ea typeface="Courier New"/>
                <a:cs typeface="Courier New"/>
                <a:sym typeface="Courier New"/>
              </a:rPr>
              <a:t>"my-text"</a:t>
            </a:r>
            <a:r>
              <a:rPr lang="en" sz="900">
                <a:solidFill>
                  <a:srgbClr val="D4D4D4"/>
                </a:solidFill>
                <a:highlight>
                  <a:srgbClr val="1E1E1E"/>
                </a:highlight>
                <a:latin typeface="Courier New"/>
                <a:ea typeface="Courier New"/>
                <a:cs typeface="Courier New"/>
                <a:sym typeface="Courier New"/>
              </a:rPr>
              <a:t>);</a:t>
            </a:r>
            <a:endParaRPr sz="900">
              <a:solidFill>
                <a:srgbClr val="D4D4D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900">
                <a:solidFill>
                  <a:srgbClr val="4FC1FF"/>
                </a:solidFill>
                <a:highlight>
                  <a:srgbClr val="1E1E1E"/>
                </a:highlight>
                <a:latin typeface="Courier New"/>
                <a:ea typeface="Courier New"/>
                <a:cs typeface="Courier New"/>
                <a:sym typeface="Courier New"/>
              </a:rPr>
              <a:t>myText</a:t>
            </a:r>
            <a:r>
              <a:rPr b="1" lang="en" sz="900">
                <a:solidFill>
                  <a:srgbClr val="D4D4D4"/>
                </a:solidFill>
                <a:highlight>
                  <a:srgbClr val="1E1E1E"/>
                </a:highlight>
                <a:latin typeface="Courier New"/>
                <a:ea typeface="Courier New"/>
                <a:cs typeface="Courier New"/>
                <a:sym typeface="Courier New"/>
              </a:rPr>
              <a:t>.</a:t>
            </a:r>
            <a:r>
              <a:rPr b="1" lang="en" sz="900">
                <a:solidFill>
                  <a:srgbClr val="9CDCFE"/>
                </a:solidFill>
                <a:highlight>
                  <a:srgbClr val="1E1E1E"/>
                </a:highlight>
                <a:latin typeface="Courier New"/>
                <a:ea typeface="Courier New"/>
                <a:cs typeface="Courier New"/>
                <a:sym typeface="Courier New"/>
              </a:rPr>
              <a:t>firstChild</a:t>
            </a:r>
            <a:r>
              <a:rPr b="1" lang="en" sz="900">
                <a:solidFill>
                  <a:srgbClr val="D4D4D4"/>
                </a:solidFill>
                <a:highlight>
                  <a:srgbClr val="1E1E1E"/>
                </a:highlight>
                <a:latin typeface="Courier New"/>
                <a:ea typeface="Courier New"/>
                <a:cs typeface="Courier New"/>
                <a:sym typeface="Courier New"/>
              </a:rPr>
              <a:t>.</a:t>
            </a:r>
            <a:r>
              <a:rPr b="1" lang="en" sz="900">
                <a:solidFill>
                  <a:srgbClr val="9CDCFE"/>
                </a:solidFill>
                <a:highlight>
                  <a:srgbClr val="1E1E1E"/>
                </a:highlight>
                <a:latin typeface="Courier New"/>
                <a:ea typeface="Courier New"/>
                <a:cs typeface="Courier New"/>
                <a:sym typeface="Courier New"/>
              </a:rPr>
              <a:t>textContent</a:t>
            </a:r>
            <a:r>
              <a:rPr b="1" lang="en" sz="900">
                <a:solidFill>
                  <a:srgbClr val="D4D4D4"/>
                </a:solidFill>
                <a:highlight>
                  <a:srgbClr val="1E1E1E"/>
                </a:highlight>
                <a:latin typeface="Courier New"/>
                <a:ea typeface="Courier New"/>
                <a:cs typeface="Courier New"/>
                <a:sym typeface="Courier New"/>
              </a:rPr>
              <a:t> = </a:t>
            </a:r>
            <a:r>
              <a:rPr b="1" lang="en" sz="900">
                <a:solidFill>
                  <a:srgbClr val="CE9178"/>
                </a:solidFill>
                <a:highlight>
                  <a:srgbClr val="1E1E1E"/>
                </a:highlight>
                <a:latin typeface="Courier New"/>
                <a:ea typeface="Courier New"/>
                <a:cs typeface="Courier New"/>
                <a:sym typeface="Courier New"/>
              </a:rPr>
              <a:t>"This is how you dynamically change a text element"</a:t>
            </a:r>
            <a:r>
              <a:rPr b="1" lang="en" sz="900">
                <a:solidFill>
                  <a:srgbClr val="D4D4D4"/>
                </a:solidFill>
                <a:highlight>
                  <a:srgbClr val="1E1E1E"/>
                </a:highlight>
                <a:latin typeface="Courier New"/>
                <a:ea typeface="Courier New"/>
                <a:cs typeface="Courier New"/>
                <a:sym typeface="Courier New"/>
              </a:rPr>
              <a:t>;</a:t>
            </a:r>
            <a:endParaRPr sz="900">
              <a:solidFill>
                <a:srgbClr val="569CD6"/>
              </a:solidFill>
              <a:latin typeface="Courier New"/>
              <a:ea typeface="Courier New"/>
              <a:cs typeface="Courier New"/>
              <a:sym typeface="Courier New"/>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rPr lang="en" sz="1400">
                <a:solidFill>
                  <a:schemeClr val="dk1"/>
                </a:solidFill>
                <a:latin typeface="Calibri"/>
                <a:ea typeface="Calibri"/>
                <a:cs typeface="Calibri"/>
                <a:sym typeface="Calibri"/>
              </a:rPr>
              <a:t>Changing the text contained in a text element is quite simple, and virtually identical to how you would do so with ordinary html text. Simply create a reference to the text element and use firstChild.textContent to set the content. In this example, I've replaced the original "hello world" text with a different text string.</a:t>
            </a:r>
            <a:endParaRPr b="1" sz="1400">
              <a:solidFill>
                <a:schemeClr val="dk1"/>
              </a:solidFill>
              <a:highlight>
                <a:srgbClr val="FFFFFF"/>
              </a:highlight>
              <a:latin typeface="Consolas"/>
              <a:ea typeface="Consolas"/>
              <a:cs typeface="Consolas"/>
              <a:sym typeface="Consolas"/>
            </a:endParaRPr>
          </a:p>
        </p:txBody>
      </p:sp>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text - firstChild.textContent</a:t>
            </a:r>
            <a:endParaRPr sz="2500"/>
          </a:p>
        </p:txBody>
      </p:sp>
      <p:pic>
        <p:nvPicPr>
          <p:cNvPr id="118" name="Google Shape;118;p21"/>
          <p:cNvPicPr preferRelativeResize="0"/>
          <p:nvPr/>
        </p:nvPicPr>
        <p:blipFill rotWithShape="1">
          <a:blip r:embed="rId3">
            <a:alphaModFix/>
          </a:blip>
          <a:srcRect b="0" l="39" r="49" t="0"/>
          <a:stretch/>
        </p:blipFill>
        <p:spPr>
          <a:xfrm>
            <a:off x="5601325" y="1084525"/>
            <a:ext cx="2974450" cy="29744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